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5"/>
  </p:notesMasterIdLst>
  <p:handoutMasterIdLst>
    <p:handoutMasterId r:id="rId26"/>
  </p:handoutMasterIdLst>
  <p:sldIdLst>
    <p:sldId id="258" r:id="rId2"/>
    <p:sldId id="263" r:id="rId3"/>
    <p:sldId id="264" r:id="rId4"/>
    <p:sldId id="294" r:id="rId5"/>
    <p:sldId id="289" r:id="rId6"/>
    <p:sldId id="295" r:id="rId7"/>
    <p:sldId id="346" r:id="rId8"/>
    <p:sldId id="347" r:id="rId9"/>
    <p:sldId id="290" r:id="rId10"/>
    <p:sldId id="348" r:id="rId11"/>
    <p:sldId id="350" r:id="rId12"/>
    <p:sldId id="351" r:id="rId13"/>
    <p:sldId id="352" r:id="rId14"/>
    <p:sldId id="353" r:id="rId15"/>
    <p:sldId id="354" r:id="rId16"/>
    <p:sldId id="355" r:id="rId17"/>
    <p:sldId id="362" r:id="rId18"/>
    <p:sldId id="361" r:id="rId19"/>
    <p:sldId id="356" r:id="rId20"/>
    <p:sldId id="337" r:id="rId21"/>
    <p:sldId id="293" r:id="rId22"/>
    <p:sldId id="360" r:id="rId23"/>
    <p:sldId id="267" r:id="rId24"/>
  </p:sldIdLst>
  <p:sldSz cx="9144000" cy="6858000" type="screen4x3"/>
  <p:notesSz cx="6858000" cy="9144000"/>
  <p:embeddedFontLst>
    <p:embeddedFont>
      <p:font typeface="Tuffy-TTF" panose="020B0603060100000000" charset="0"/>
      <p:regular r:id="rId27"/>
      <p:bold r:id="rId28"/>
      <p:italic r:id="rId29"/>
      <p:boldItalic r:id="rId30"/>
    </p:embeddedFont>
    <p:embeddedFont>
      <p:font typeface="Twinkl" panose="020B0604020202020204" charset="0"/>
      <p:regular r:id="rId31"/>
      <p:bold r:id="rId32"/>
    </p:embeddedFont>
    <p:embeddedFont>
      <p:font typeface="Twinkl SemiBold" charset="0"/>
      <p:bold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8" pos="476" userDrawn="1">
          <p15:clr>
            <a:srgbClr val="A4A3A4"/>
          </p15:clr>
        </p15:guide>
        <p15:guide id="9" orient="horz" pos="482" userDrawn="1">
          <p15:clr>
            <a:srgbClr val="A4A3A4"/>
          </p15:clr>
        </p15:guide>
        <p15:guide id="10" orient="horz" pos="2160"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85"/>
    <a:srgbClr val="E5007E"/>
    <a:srgbClr val="F08115"/>
    <a:srgbClr val="88CCC1"/>
    <a:srgbClr val="AFDEF8"/>
    <a:srgbClr val="00A7E6"/>
    <a:srgbClr val="8D358B"/>
    <a:srgbClr val="699327"/>
    <a:srgbClr val="00A7E7"/>
    <a:srgbClr val="FFFB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59" autoAdjust="0"/>
    <p:restoredTop sz="94660"/>
  </p:normalViewPr>
  <p:slideViewPr>
    <p:cSldViewPr snapToGrid="0" showGuides="1">
      <p:cViewPr varScale="1">
        <p:scale>
          <a:sx n="86" d="100"/>
          <a:sy n="86" d="100"/>
        </p:scale>
        <p:origin x="1488" y="53"/>
      </p:cViewPr>
      <p:guideLst>
        <p:guide pos="2880"/>
        <p:guide pos="340"/>
        <p:guide orient="horz" pos="3974"/>
        <p:guide pos="5420"/>
        <p:guide pos="476"/>
        <p:guide orient="horz" pos="482"/>
        <p:guide orient="horz" pos="2160"/>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Tuffy-TTF" panose="020B0603060100000000"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latin typeface="Tuffy-TTF" panose="020B0603060100000000" pitchFamily="34" charset="0"/>
              </a:rPr>
              <a:t>30/03/2020</a:t>
            </a:fld>
            <a:endParaRPr lang="en-GB" dirty="0">
              <a:latin typeface="Tuffy-TTF" panose="020B0603060100000000"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Tuffy-TTF" panose="020B0603060100000000"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latin typeface="Tuffy-TTF" panose="020B0603060100000000" pitchFamily="34" charset="0"/>
              </a:rPr>
              <a:t>‹#›</a:t>
            </a:fld>
            <a:endParaRPr lang="en-GB" dirty="0">
              <a:latin typeface="Tuffy-TTF" panose="020B0603060100000000" pitchFamily="34" charset="0"/>
            </a:endParaRPr>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uffy-TTF" panose="020B0603060100000000"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uffy-TTF" panose="020B0603060100000000" pitchFamily="34" charset="0"/>
              </a:defRPr>
            </a:lvl1pPr>
          </a:lstStyle>
          <a:p>
            <a:fld id="{3D02C5D1-7818-41B5-ABAD-5E4B38A5388F}" type="datetimeFigureOut">
              <a:rPr lang="en-GB" smtClean="0"/>
              <a:pPr/>
              <a:t>30/03/2020</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uffy-TTF" panose="020B0603060100000000"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uffy-TTF" panose="020B0603060100000000" pitchFamily="34" charset="0"/>
              </a:defRPr>
            </a:lvl1pPr>
          </a:lstStyle>
          <a:p>
            <a:fld id="{FA521341-850D-40E1-BB3D-87946DC9B06D}" type="slidenum">
              <a:rPr lang="en-GB" smtClean="0"/>
              <a:pPr/>
              <a:t>‹#›</a:t>
            </a:fld>
            <a:endParaRPr lang="en-GB" dirty="0"/>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uffy-TTF" panose="020B0603060100000000" pitchFamily="34" charset="0"/>
        <a:ea typeface="+mn-ea"/>
        <a:cs typeface="+mn-cs"/>
      </a:defRPr>
    </a:lvl1pPr>
    <a:lvl2pPr marL="457200" algn="l" defTabSz="914400" rtl="0" eaLnBrk="1" latinLnBrk="0" hangingPunct="1">
      <a:defRPr sz="1200" kern="1200">
        <a:solidFill>
          <a:schemeClr val="tx1"/>
        </a:solidFill>
        <a:latin typeface="Tuffy-TTF" panose="020B0603060100000000" pitchFamily="34" charset="0"/>
        <a:ea typeface="+mn-ea"/>
        <a:cs typeface="+mn-cs"/>
      </a:defRPr>
    </a:lvl2pPr>
    <a:lvl3pPr marL="914400" algn="l" defTabSz="914400" rtl="0" eaLnBrk="1" latinLnBrk="0" hangingPunct="1">
      <a:defRPr sz="1200" kern="1200">
        <a:solidFill>
          <a:schemeClr val="tx1"/>
        </a:solidFill>
        <a:latin typeface="Tuffy-TTF" panose="020B0603060100000000" pitchFamily="34" charset="0"/>
        <a:ea typeface="+mn-ea"/>
        <a:cs typeface="+mn-cs"/>
      </a:defRPr>
    </a:lvl3pPr>
    <a:lvl4pPr marL="1371600" algn="l" defTabSz="914400" rtl="0" eaLnBrk="1" latinLnBrk="0" hangingPunct="1">
      <a:defRPr sz="1200" kern="1200">
        <a:solidFill>
          <a:schemeClr val="tx1"/>
        </a:solidFill>
        <a:latin typeface="Tuffy-TTF" panose="020B0603060100000000" pitchFamily="34" charset="0"/>
        <a:ea typeface="+mn-ea"/>
        <a:cs typeface="+mn-cs"/>
      </a:defRPr>
    </a:lvl4pPr>
    <a:lvl5pPr marL="1828800" algn="l" defTabSz="914400" rtl="0" eaLnBrk="1" latinLnBrk="0" hangingPunct="1">
      <a:defRPr sz="1200" kern="1200">
        <a:solidFill>
          <a:schemeClr val="tx1"/>
        </a:solidFill>
        <a:latin typeface="Tuffy-TTF" panose="020B0603060100000000"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Click to edit Master text styles</a:t>
            </a:r>
          </a:p>
          <a:p>
            <a:pPr lvl="1"/>
            <a:r>
              <a:rPr lang="en-US"/>
              <a:t>Second level</a:t>
            </a:r>
          </a:p>
          <a:p>
            <a:pPr lvl="2"/>
            <a:r>
              <a:rPr lang="en-US"/>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359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 id="2147483669" r:id="rId6"/>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uffy-TTF" panose="020B0603060100000000"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uffy-TTF" panose="020B0603060100000000"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uffy-TTF" panose="020B0603060100000000"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uffy-TTF" panose="020B0603060100000000"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uffy-TTF" panose="020B0603060100000000"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png"/><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hyperlink" Target="https://www.pshe-association.org.uk/curriculum-and-resources/resources/programme-study-pshe-education-key-stages-1%E2%80%935"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78895"/>
            <a:ext cx="8220075" cy="933881"/>
          </a:xfrm>
        </p:spPr>
        <p:txBody>
          <a:bodyPr/>
          <a:lstStyle/>
          <a:p>
            <a:r>
              <a:rPr lang="en-GB" dirty="0"/>
              <a:t>Webster’s Rules</a:t>
            </a:r>
            <a:endParaRPr lang="en-GB" dirty="0">
              <a:latin typeface="Twinkl" pitchFamily="2" charset="0"/>
            </a:endParaRPr>
          </a:p>
        </p:txBody>
      </p:sp>
      <p:sp>
        <p:nvSpPr>
          <p:cNvPr id="28" name="Rounded Rectangle 27"/>
          <p:cNvSpPr/>
          <p:nvPr/>
        </p:nvSpPr>
        <p:spPr>
          <a:xfrm>
            <a:off x="755650" y="1518200"/>
            <a:ext cx="7632700" cy="564237"/>
          </a:xfrm>
          <a:prstGeom prst="roundRect">
            <a:avLst>
              <a:gd name="adj" fmla="val 26700"/>
            </a:avLst>
          </a:prstGeom>
          <a:solidFill>
            <a:srgbClr val="FFFBFA"/>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algn="ctr"/>
            <a:r>
              <a:rPr lang="en-GB" dirty="0">
                <a:solidFill>
                  <a:schemeClr val="tx1"/>
                </a:solidFill>
              </a:rPr>
              <a:t>In life, we have many rules. Rules are there to keep us safe.</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11177" y="3066338"/>
            <a:ext cx="3895061" cy="3306736"/>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7585" y="2329517"/>
            <a:ext cx="2380939" cy="4043556"/>
          </a:xfrm>
          <a:prstGeom prst="rect">
            <a:avLst/>
          </a:prstGeom>
        </p:spPr>
      </p:pic>
      <p:sp>
        <p:nvSpPr>
          <p:cNvPr id="29" name="Rounded Rectangle 28"/>
          <p:cNvSpPr/>
          <p:nvPr/>
        </p:nvSpPr>
        <p:spPr>
          <a:xfrm>
            <a:off x="750885" y="1507798"/>
            <a:ext cx="7632700" cy="769074"/>
          </a:xfrm>
          <a:prstGeom prst="roundRect">
            <a:avLst>
              <a:gd name="adj" fmla="val 26700"/>
            </a:avLst>
          </a:prstGeom>
          <a:solidFill>
            <a:srgbClr val="FFFBFA"/>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algn="ctr"/>
            <a:r>
              <a:rPr lang="en-GB" dirty="0">
                <a:solidFill>
                  <a:schemeClr val="tx1"/>
                </a:solidFill>
              </a:rPr>
              <a:t>The Internet can be fun and useful but there are some dangers that we need to be aware of.</a:t>
            </a:r>
          </a:p>
        </p:txBody>
      </p:sp>
      <p:cxnSp>
        <p:nvCxnSpPr>
          <p:cNvPr id="10" name="Straight Connector 9"/>
          <p:cNvCxnSpPr/>
          <p:nvPr/>
        </p:nvCxnSpPr>
        <p:spPr>
          <a:xfrm>
            <a:off x="3203848" y="5229200"/>
            <a:ext cx="1008112" cy="0"/>
          </a:xfrm>
          <a:prstGeom prst="line">
            <a:avLst/>
          </a:prstGeom>
          <a:ln w="38100">
            <a:solidFill>
              <a:srgbClr val="E5007E"/>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283968" y="4341054"/>
            <a:ext cx="0" cy="888146"/>
          </a:xfrm>
          <a:prstGeom prst="line">
            <a:avLst/>
          </a:prstGeom>
          <a:ln w="38100">
            <a:solidFill>
              <a:srgbClr val="E5007E"/>
            </a:solidFill>
            <a:prstDash val="dash"/>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15816" y="2446585"/>
            <a:ext cx="2951312" cy="1894469"/>
          </a:xfrm>
          <a:prstGeom prst="rect">
            <a:avLst/>
          </a:prstGeom>
        </p:spPr>
      </p:pic>
      <p:sp>
        <p:nvSpPr>
          <p:cNvPr id="31" name="Pentagon 30"/>
          <p:cNvSpPr/>
          <p:nvPr/>
        </p:nvSpPr>
        <p:spPr>
          <a:xfrm>
            <a:off x="457198" y="2424197"/>
            <a:ext cx="5409930" cy="1477675"/>
          </a:xfrm>
          <a:prstGeom prst="homePlate">
            <a:avLst/>
          </a:prstGeom>
          <a:solidFill>
            <a:srgbClr val="88CCC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tIns="108000" rIns="108000" bIns="108000" rtlCol="0" anchor="ctr"/>
          <a:lstStyle/>
          <a:p>
            <a:r>
              <a:rPr lang="en-GB" dirty="0">
                <a:solidFill>
                  <a:schemeClr val="tx1"/>
                </a:solidFill>
              </a:rPr>
              <a:t>Webster has some rules to help keep us safe online. If we learn the rules and follow them, we can avoid the dangers that exist when we use the Internet.</a:t>
            </a:r>
          </a:p>
        </p:txBody>
      </p:sp>
      <p:sp>
        <p:nvSpPr>
          <p:cNvPr id="18" name="Oval 17"/>
          <p:cNvSpPr/>
          <p:nvPr/>
        </p:nvSpPr>
        <p:spPr>
          <a:xfrm>
            <a:off x="1593311" y="3789040"/>
            <a:ext cx="2462068" cy="2462068"/>
          </a:xfrm>
          <a:prstGeom prst="ellipse">
            <a:avLst/>
          </a:prstGeom>
          <a:solidFill>
            <a:srgbClr val="F0811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Let’s find out what Webster’s rules are.</a:t>
            </a:r>
          </a:p>
        </p:txBody>
      </p:sp>
      <p:pic>
        <p:nvPicPr>
          <p:cNvPr id="33" name="Whole Class"/>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Tree>
    <p:extLst>
      <p:ext uri="{BB962C8B-B14F-4D97-AF65-F5344CB8AC3E}">
        <p14:creationId xmlns:p14="http://schemas.microsoft.com/office/powerpoint/2010/main" val="142924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1000"/>
                                        <p:tgtEl>
                                          <p:spTgt spid="29"/>
                                        </p:tgtEl>
                                      </p:cBhvr>
                                    </p:animEffect>
                                    <p:anim calcmode="lin" valueType="num">
                                      <p:cBhvr>
                                        <p:cTn id="19" dur="1000" fill="hold"/>
                                        <p:tgtEl>
                                          <p:spTgt spid="29"/>
                                        </p:tgtEl>
                                        <p:attrNameLst>
                                          <p:attrName>ppt_x</p:attrName>
                                        </p:attrNameLst>
                                      </p:cBhvr>
                                      <p:tavLst>
                                        <p:tav tm="0">
                                          <p:val>
                                            <p:strVal val="#ppt_x"/>
                                          </p:val>
                                        </p:tav>
                                        <p:tav tm="100000">
                                          <p:val>
                                            <p:strVal val="#ppt_x"/>
                                          </p:val>
                                        </p:tav>
                                      </p:tavLst>
                                    </p:anim>
                                    <p:anim calcmode="lin" valueType="num">
                                      <p:cBhvr>
                                        <p:cTn id="20" dur="1000" fill="hold"/>
                                        <p:tgtEl>
                                          <p:spTgt spid="29"/>
                                        </p:tgtEl>
                                        <p:attrNameLst>
                                          <p:attrName>ppt_y</p:attrName>
                                        </p:attrNameLst>
                                      </p:cBhvr>
                                      <p:tavLst>
                                        <p:tav tm="0">
                                          <p:val>
                                            <p:strVal val="#ppt_y-.1"/>
                                          </p:val>
                                        </p:tav>
                                        <p:tav tm="100000">
                                          <p:val>
                                            <p:strVal val="#ppt_y"/>
                                          </p:val>
                                        </p:tav>
                                      </p:tavLst>
                                    </p:anim>
                                  </p:childTnLst>
                                </p:cTn>
                              </p:par>
                              <p:par>
                                <p:cTn id="21" presetID="10" presetClass="exit" presetSubtype="0" fill="hold" grpId="1" nodeType="withEffect">
                                  <p:stCondLst>
                                    <p:cond delay="0"/>
                                  </p:stCondLst>
                                  <p:childTnLst>
                                    <p:animEffect transition="out" filter="fade">
                                      <p:cBhvr>
                                        <p:cTn id="22" dur="500"/>
                                        <p:tgtEl>
                                          <p:spTgt spid="28"/>
                                        </p:tgtEl>
                                      </p:cBhvr>
                                    </p:animEffect>
                                    <p:set>
                                      <p:cBhvr>
                                        <p:cTn id="23" dur="1" fill="hold">
                                          <p:stCondLst>
                                            <p:cond delay="499"/>
                                          </p:stCondLst>
                                        </p:cTn>
                                        <p:tgtEl>
                                          <p:spTgt spid="28"/>
                                        </p:tgtEl>
                                        <p:attrNameLst>
                                          <p:attrName>style.visibility</p:attrName>
                                        </p:attrNameLst>
                                      </p:cBhvr>
                                      <p:to>
                                        <p:strVal val="hidden"/>
                                      </p:to>
                                    </p:se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10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down)">
                                      <p:cBhvr>
                                        <p:cTn id="31" dur="500"/>
                                        <p:tgtEl>
                                          <p:spTgt spid="30"/>
                                        </p:tgtEl>
                                      </p:cBhvr>
                                    </p:animEffect>
                                  </p:childTnLst>
                                </p:cTn>
                              </p:par>
                            </p:childTnLst>
                          </p:cTn>
                        </p:par>
                        <p:par>
                          <p:cTn id="32" fill="hold">
                            <p:stCondLst>
                              <p:cond delay="2500"/>
                            </p:stCondLst>
                            <p:childTnLst>
                              <p:par>
                                <p:cTn id="33" presetID="31"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style.rotation</p:attrName>
                                        </p:attrNameLst>
                                      </p:cBhvr>
                                      <p:tavLst>
                                        <p:tav tm="0">
                                          <p:val>
                                            <p:fltVal val="90"/>
                                          </p:val>
                                        </p:tav>
                                        <p:tav tm="100000">
                                          <p:val>
                                            <p:fltVal val="0"/>
                                          </p:val>
                                        </p:tav>
                                      </p:tavLst>
                                    </p:anim>
                                    <p:animEffect transition="in" filter="fade">
                                      <p:cBhvr>
                                        <p:cTn id="38" dur="10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7"/>
                                        </p:tgtEl>
                                      </p:cBhvr>
                                    </p:animEffect>
                                    <p:set>
                                      <p:cBhvr>
                                        <p:cTn id="43" dur="1" fill="hold">
                                          <p:stCondLst>
                                            <p:cond delay="499"/>
                                          </p:stCondLst>
                                        </p:cTn>
                                        <p:tgtEl>
                                          <p:spTgt spid="7"/>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750"/>
                                        <p:tgtEl>
                                          <p:spTgt spid="10"/>
                                        </p:tgtEl>
                                      </p:cBhvr>
                                    </p:animEffect>
                                    <p:set>
                                      <p:cBhvr>
                                        <p:cTn id="46" dur="1" fill="hold">
                                          <p:stCondLst>
                                            <p:cond delay="749"/>
                                          </p:stCondLst>
                                        </p:cTn>
                                        <p:tgtEl>
                                          <p:spTgt spid="10"/>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750"/>
                                        <p:tgtEl>
                                          <p:spTgt spid="30"/>
                                        </p:tgtEl>
                                      </p:cBhvr>
                                    </p:animEffect>
                                    <p:set>
                                      <p:cBhvr>
                                        <p:cTn id="49" dur="1" fill="hold">
                                          <p:stCondLst>
                                            <p:cond delay="749"/>
                                          </p:stCondLst>
                                        </p:cTn>
                                        <p:tgtEl>
                                          <p:spTgt spid="30"/>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par>
                          <p:cTn id="53" fill="hold">
                            <p:stCondLst>
                              <p:cond delay="750"/>
                            </p:stCondLst>
                            <p:childTnLst>
                              <p:par>
                                <p:cTn id="54" presetID="10" presetClass="entr" presetSubtype="0"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500"/>
                                        <p:tgtEl>
                                          <p:spTgt spid="4"/>
                                        </p:tgtEl>
                                      </p:cBhvr>
                                    </p:animEffect>
                                  </p:childTnLst>
                                </p:cTn>
                              </p:par>
                            </p:childTnLst>
                          </p:cTn>
                        </p:par>
                        <p:par>
                          <p:cTn id="57" fill="hold">
                            <p:stCondLst>
                              <p:cond delay="1250"/>
                            </p:stCondLst>
                            <p:childTnLst>
                              <p:par>
                                <p:cTn id="58" presetID="22" presetClass="entr" presetSubtype="8" fill="hold" grpId="0" nodeType="after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left)">
                                      <p:cBhvr>
                                        <p:cTn id="60" dur="500"/>
                                        <p:tgtEl>
                                          <p:spTgt spid="3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9" grpId="0" animBg="1"/>
      <p:bldP spid="31"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78895"/>
            <a:ext cx="8220075" cy="933881"/>
          </a:xfrm>
        </p:spPr>
        <p:txBody>
          <a:bodyPr/>
          <a:lstStyle/>
          <a:p>
            <a:r>
              <a:rPr lang="en-GB" dirty="0"/>
              <a:t>Webster’s Rules</a:t>
            </a:r>
            <a:endParaRPr lang="en-GB" dirty="0">
              <a:latin typeface="Twinkl" pitchFamily="2" charset="0"/>
            </a:endParaRP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6408" y="4334946"/>
            <a:ext cx="2480317" cy="1872803"/>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91880" y="1403218"/>
            <a:ext cx="5010238" cy="4804531"/>
          </a:xfrm>
          <a:prstGeom prst="rect">
            <a:avLst/>
          </a:prstGeom>
        </p:spPr>
      </p:pic>
      <p:sp>
        <p:nvSpPr>
          <p:cNvPr id="27" name="Rounded Rectangular Callout 26"/>
          <p:cNvSpPr/>
          <p:nvPr/>
        </p:nvSpPr>
        <p:spPr>
          <a:xfrm>
            <a:off x="836408" y="2226628"/>
            <a:ext cx="2629517" cy="1377742"/>
          </a:xfrm>
          <a:prstGeom prst="wedgeRoundRectCallout">
            <a:avLst>
              <a:gd name="adj1" fmla="val -13723"/>
              <a:gd name="adj2" fmla="val 92380"/>
              <a:gd name="adj3" fmla="val 16667"/>
            </a:avLst>
          </a:prstGeom>
          <a:solidFill>
            <a:srgbClr val="FFFBFA"/>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We should always make sure a grown-up knows when we are using the Internet.</a:t>
            </a:r>
          </a:p>
        </p:txBody>
      </p:sp>
      <p:sp>
        <p:nvSpPr>
          <p:cNvPr id="32" name="Rounded Rectangular Callout 31"/>
          <p:cNvSpPr/>
          <p:nvPr/>
        </p:nvSpPr>
        <p:spPr>
          <a:xfrm>
            <a:off x="836407" y="2226628"/>
            <a:ext cx="2629517" cy="1377742"/>
          </a:xfrm>
          <a:prstGeom prst="wedgeRoundRectCallout">
            <a:avLst>
              <a:gd name="adj1" fmla="val -13723"/>
              <a:gd name="adj2" fmla="val 92380"/>
              <a:gd name="adj3" fmla="val 16667"/>
            </a:avLst>
          </a:prstGeom>
          <a:solidFill>
            <a:srgbClr val="FFFBFA"/>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Make sure you get permission and that they are close by in case you need them.</a:t>
            </a:r>
          </a:p>
        </p:txBody>
      </p:sp>
      <p:pic>
        <p:nvPicPr>
          <p:cNvPr id="16" name="Whole Class"/>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Tree>
    <p:extLst>
      <p:ext uri="{BB962C8B-B14F-4D97-AF65-F5344CB8AC3E}">
        <p14:creationId xmlns:p14="http://schemas.microsoft.com/office/powerpoint/2010/main" val="72166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down)">
                                      <p:cBhvr>
                                        <p:cTn id="11" dur="1000"/>
                                        <p:tgtEl>
                                          <p:spTgt spid="27"/>
                                        </p:tgtEl>
                                      </p:cBhvr>
                                    </p:animEffect>
                                  </p:childTnLst>
                                </p:cTn>
                              </p:par>
                              <p:par>
                                <p:cTn id="12" presetID="32" presetClass="emph" presetSubtype="0" fill="hold" nodeType="withEffect">
                                  <p:stCondLst>
                                    <p:cond delay="0"/>
                                  </p:stCondLst>
                                  <p:childTnLst>
                                    <p:animRot by="120000">
                                      <p:cBhvr>
                                        <p:cTn id="13" dur="100" fill="hold">
                                          <p:stCondLst>
                                            <p:cond delay="0"/>
                                          </p:stCondLst>
                                        </p:cTn>
                                        <p:tgtEl>
                                          <p:spTgt spid="3"/>
                                        </p:tgtEl>
                                        <p:attrNameLst>
                                          <p:attrName>r</p:attrName>
                                        </p:attrNameLst>
                                      </p:cBhvr>
                                    </p:animRot>
                                    <p:animRot by="-240000">
                                      <p:cBhvr>
                                        <p:cTn id="14" dur="200" fill="hold">
                                          <p:stCondLst>
                                            <p:cond delay="200"/>
                                          </p:stCondLst>
                                        </p:cTn>
                                        <p:tgtEl>
                                          <p:spTgt spid="3"/>
                                        </p:tgtEl>
                                        <p:attrNameLst>
                                          <p:attrName>r</p:attrName>
                                        </p:attrNameLst>
                                      </p:cBhvr>
                                    </p:animRot>
                                    <p:animRot by="240000">
                                      <p:cBhvr>
                                        <p:cTn id="15" dur="200" fill="hold">
                                          <p:stCondLst>
                                            <p:cond delay="400"/>
                                          </p:stCondLst>
                                        </p:cTn>
                                        <p:tgtEl>
                                          <p:spTgt spid="3"/>
                                        </p:tgtEl>
                                        <p:attrNameLst>
                                          <p:attrName>r</p:attrName>
                                        </p:attrNameLst>
                                      </p:cBhvr>
                                    </p:animRot>
                                    <p:animRot by="-240000">
                                      <p:cBhvr>
                                        <p:cTn id="16" dur="200" fill="hold">
                                          <p:stCondLst>
                                            <p:cond delay="600"/>
                                          </p:stCondLst>
                                        </p:cTn>
                                        <p:tgtEl>
                                          <p:spTgt spid="3"/>
                                        </p:tgtEl>
                                        <p:attrNameLst>
                                          <p:attrName>r</p:attrName>
                                        </p:attrNameLst>
                                      </p:cBhvr>
                                    </p:animRot>
                                    <p:animRot by="120000">
                                      <p:cBhvr>
                                        <p:cTn id="17" dur="200" fill="hold">
                                          <p:stCondLst>
                                            <p:cond delay="800"/>
                                          </p:stCondLst>
                                        </p:cTn>
                                        <p:tgtEl>
                                          <p:spTgt spid="3"/>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42" presetClass="exit" presetSubtype="0" fill="hold" grpId="1" nodeType="clickEffect">
                                  <p:stCondLst>
                                    <p:cond delay="0"/>
                                  </p:stCondLst>
                                  <p:childTnLst>
                                    <p:animEffect transition="out" filter="fade">
                                      <p:cBhvr>
                                        <p:cTn id="21" dur="1000"/>
                                        <p:tgtEl>
                                          <p:spTgt spid="27"/>
                                        </p:tgtEl>
                                      </p:cBhvr>
                                    </p:animEffect>
                                    <p:anim calcmode="lin" valueType="num">
                                      <p:cBhvr>
                                        <p:cTn id="22" dur="1000"/>
                                        <p:tgtEl>
                                          <p:spTgt spid="27"/>
                                        </p:tgtEl>
                                        <p:attrNameLst>
                                          <p:attrName>ppt_x</p:attrName>
                                        </p:attrNameLst>
                                      </p:cBhvr>
                                      <p:tavLst>
                                        <p:tav tm="0">
                                          <p:val>
                                            <p:strVal val="ppt_x"/>
                                          </p:val>
                                        </p:tav>
                                        <p:tav tm="100000">
                                          <p:val>
                                            <p:strVal val="ppt_x"/>
                                          </p:val>
                                        </p:tav>
                                      </p:tavLst>
                                    </p:anim>
                                    <p:anim calcmode="lin" valueType="num">
                                      <p:cBhvr>
                                        <p:cTn id="23" dur="1000"/>
                                        <p:tgtEl>
                                          <p:spTgt spid="27"/>
                                        </p:tgtEl>
                                        <p:attrNameLst>
                                          <p:attrName>ppt_y</p:attrName>
                                        </p:attrNameLst>
                                      </p:cBhvr>
                                      <p:tavLst>
                                        <p:tav tm="0">
                                          <p:val>
                                            <p:strVal val="ppt_y"/>
                                          </p:val>
                                        </p:tav>
                                        <p:tav tm="100000">
                                          <p:val>
                                            <p:strVal val="ppt_y+.1"/>
                                          </p:val>
                                        </p:tav>
                                      </p:tavLst>
                                    </p:anim>
                                    <p:set>
                                      <p:cBhvr>
                                        <p:cTn id="24" dur="1" fill="hold">
                                          <p:stCondLst>
                                            <p:cond delay="999"/>
                                          </p:stCondLst>
                                        </p:cTn>
                                        <p:tgtEl>
                                          <p:spTgt spid="27"/>
                                        </p:tgtEl>
                                        <p:attrNameLst>
                                          <p:attrName>style.visibility</p:attrName>
                                        </p:attrNameLst>
                                      </p:cBhvr>
                                      <p:to>
                                        <p:strVal val="hidden"/>
                                      </p:to>
                                    </p:set>
                                  </p:childTnLst>
                                </p:cTn>
                              </p:par>
                            </p:childTnLst>
                          </p:cTn>
                        </p:par>
                        <p:par>
                          <p:cTn id="25" fill="hold">
                            <p:stCondLst>
                              <p:cond delay="1000"/>
                            </p:stCondLst>
                            <p:childTnLst>
                              <p:par>
                                <p:cTn id="26" presetID="22" presetClass="entr" presetSubtype="4"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1250"/>
                                        <p:tgtEl>
                                          <p:spTgt spid="32"/>
                                        </p:tgtEl>
                                      </p:cBhvr>
                                    </p:animEffect>
                                  </p:childTnLst>
                                </p:cTn>
                              </p:par>
                              <p:par>
                                <p:cTn id="29" presetID="32" presetClass="emph" presetSubtype="0" fill="hold" nodeType="withEffect">
                                  <p:stCondLst>
                                    <p:cond delay="0"/>
                                  </p:stCondLst>
                                  <p:childTnLst>
                                    <p:animRot by="120000">
                                      <p:cBhvr>
                                        <p:cTn id="30" dur="100" fill="hold">
                                          <p:stCondLst>
                                            <p:cond delay="0"/>
                                          </p:stCondLst>
                                        </p:cTn>
                                        <p:tgtEl>
                                          <p:spTgt spid="3"/>
                                        </p:tgtEl>
                                        <p:attrNameLst>
                                          <p:attrName>r</p:attrName>
                                        </p:attrNameLst>
                                      </p:cBhvr>
                                    </p:animRot>
                                    <p:animRot by="-240000">
                                      <p:cBhvr>
                                        <p:cTn id="31" dur="200" fill="hold">
                                          <p:stCondLst>
                                            <p:cond delay="200"/>
                                          </p:stCondLst>
                                        </p:cTn>
                                        <p:tgtEl>
                                          <p:spTgt spid="3"/>
                                        </p:tgtEl>
                                        <p:attrNameLst>
                                          <p:attrName>r</p:attrName>
                                        </p:attrNameLst>
                                      </p:cBhvr>
                                    </p:animRot>
                                    <p:animRot by="240000">
                                      <p:cBhvr>
                                        <p:cTn id="32" dur="200" fill="hold">
                                          <p:stCondLst>
                                            <p:cond delay="400"/>
                                          </p:stCondLst>
                                        </p:cTn>
                                        <p:tgtEl>
                                          <p:spTgt spid="3"/>
                                        </p:tgtEl>
                                        <p:attrNameLst>
                                          <p:attrName>r</p:attrName>
                                        </p:attrNameLst>
                                      </p:cBhvr>
                                    </p:animRot>
                                    <p:animRot by="-240000">
                                      <p:cBhvr>
                                        <p:cTn id="33" dur="200" fill="hold">
                                          <p:stCondLst>
                                            <p:cond delay="600"/>
                                          </p:stCondLst>
                                        </p:cTn>
                                        <p:tgtEl>
                                          <p:spTgt spid="3"/>
                                        </p:tgtEl>
                                        <p:attrNameLst>
                                          <p:attrName>r</p:attrName>
                                        </p:attrNameLst>
                                      </p:cBhvr>
                                    </p:animRot>
                                    <p:animRot by="120000">
                                      <p:cBhvr>
                                        <p:cTn id="3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78895"/>
            <a:ext cx="8220075" cy="933881"/>
          </a:xfrm>
        </p:spPr>
        <p:txBody>
          <a:bodyPr/>
          <a:lstStyle/>
          <a:p>
            <a:r>
              <a:rPr lang="en-GB" dirty="0"/>
              <a:t>Webster’s Rules</a:t>
            </a:r>
            <a:endParaRPr lang="en-GB" dirty="0">
              <a:latin typeface="Twinkl" pitchFamily="2" charset="0"/>
            </a:endParaRPr>
          </a:p>
        </p:txBody>
      </p:sp>
      <p:sp>
        <p:nvSpPr>
          <p:cNvPr id="27" name="Rounded Rectangular Callout 26"/>
          <p:cNvSpPr/>
          <p:nvPr/>
        </p:nvSpPr>
        <p:spPr>
          <a:xfrm>
            <a:off x="4825122" y="1615192"/>
            <a:ext cx="3456515" cy="1975570"/>
          </a:xfrm>
          <a:prstGeom prst="wedgeRoundRectCallout">
            <a:avLst>
              <a:gd name="adj1" fmla="val 21550"/>
              <a:gd name="adj2" fmla="val 81291"/>
              <a:gd name="adj3" fmla="val 16667"/>
            </a:avLst>
          </a:prstGeom>
          <a:solidFill>
            <a:srgbClr val="FFFBFA"/>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We must never share our personal information with others online, such as our address, our phone number or the school we go to.</a:t>
            </a:r>
          </a:p>
        </p:txBody>
      </p:sp>
      <p:sp>
        <p:nvSpPr>
          <p:cNvPr id="32" name="Rounded Rectangular Callout 31"/>
          <p:cNvSpPr/>
          <p:nvPr/>
        </p:nvSpPr>
        <p:spPr>
          <a:xfrm>
            <a:off x="4820477" y="1639359"/>
            <a:ext cx="3461159" cy="1975570"/>
          </a:xfrm>
          <a:prstGeom prst="wedgeRoundRectCallout">
            <a:avLst>
              <a:gd name="adj1" fmla="val 21502"/>
              <a:gd name="adj2" fmla="val 81625"/>
              <a:gd name="adj3" fmla="val 16667"/>
            </a:avLst>
          </a:prstGeom>
          <a:solidFill>
            <a:srgbClr val="FFFBFA"/>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We shouldn’t even use our real name if we are playing games or chatting to others online, unless they are people we already know.</a:t>
            </a:r>
          </a:p>
        </p:txBody>
      </p:sp>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3568" y="1407600"/>
            <a:ext cx="3915184" cy="4946344"/>
          </a:xfrm>
          <a:prstGeom prst="rect">
            <a:avLst/>
          </a:prstGeom>
        </p:spPr>
      </p:pic>
      <p:sp>
        <p:nvSpPr>
          <p:cNvPr id="28" name="Rounded Rectangular Callout 27"/>
          <p:cNvSpPr/>
          <p:nvPr/>
        </p:nvSpPr>
        <p:spPr>
          <a:xfrm>
            <a:off x="5344612" y="2475277"/>
            <a:ext cx="2755780" cy="1327498"/>
          </a:xfrm>
          <a:prstGeom prst="wedgeRoundRectCallout">
            <a:avLst>
              <a:gd name="adj1" fmla="val 21502"/>
              <a:gd name="adj2" fmla="val 81625"/>
              <a:gd name="adj3" fmla="val 16667"/>
            </a:avLst>
          </a:prstGeom>
          <a:solidFill>
            <a:srgbClr val="FFFBFA"/>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Our private information should stay private.</a:t>
            </a:r>
          </a:p>
        </p:txBody>
      </p:sp>
      <p:pic>
        <p:nvPicPr>
          <p:cNvPr id="29" name="Picture 2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657967" y="3933056"/>
            <a:ext cx="2765277" cy="2347600"/>
          </a:xfrm>
          <a:prstGeom prst="rect">
            <a:avLst/>
          </a:prstGeom>
        </p:spPr>
      </p:pic>
      <p:pic>
        <p:nvPicPr>
          <p:cNvPr id="30" name="Whole Class"/>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
        <p:nvSpPr>
          <p:cNvPr id="9" name="Rounded Rectangular Callout 8"/>
          <p:cNvSpPr/>
          <p:nvPr/>
        </p:nvSpPr>
        <p:spPr>
          <a:xfrm>
            <a:off x="4411132" y="1615192"/>
            <a:ext cx="3977217" cy="2187583"/>
          </a:xfrm>
          <a:prstGeom prst="wedgeRoundRectCallout">
            <a:avLst>
              <a:gd name="adj1" fmla="val 21076"/>
              <a:gd name="adj2" fmla="val 81238"/>
              <a:gd name="adj3" fmla="val 16667"/>
            </a:avLst>
          </a:prstGeom>
          <a:solidFill>
            <a:srgbClr val="FFFBFA"/>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When we enter information on the Internet it is stored. It might get shared with strangers or people we don't want it shared with. Anyone can then share our information with anyone else and we can't stop it from happening.</a:t>
            </a:r>
          </a:p>
        </p:txBody>
      </p:sp>
    </p:spTree>
    <p:extLst>
      <p:ext uri="{BB962C8B-B14F-4D97-AF65-F5344CB8AC3E}">
        <p14:creationId xmlns:p14="http://schemas.microsoft.com/office/powerpoint/2010/main" val="282037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down)">
                                      <p:cBhvr>
                                        <p:cTn id="11" dur="1000"/>
                                        <p:tgtEl>
                                          <p:spTgt spid="27"/>
                                        </p:tgtEl>
                                      </p:cBhvr>
                                    </p:animEffect>
                                  </p:childTnLst>
                                </p:cTn>
                              </p:par>
                              <p:par>
                                <p:cTn id="12" presetID="32" presetClass="emph" presetSubtype="0" fill="hold" nodeType="withEffect">
                                  <p:stCondLst>
                                    <p:cond delay="0"/>
                                  </p:stCondLst>
                                  <p:childTnLst>
                                    <p:animRot by="120000">
                                      <p:cBhvr>
                                        <p:cTn id="13" dur="100" fill="hold">
                                          <p:stCondLst>
                                            <p:cond delay="0"/>
                                          </p:stCondLst>
                                        </p:cTn>
                                        <p:tgtEl>
                                          <p:spTgt spid="29"/>
                                        </p:tgtEl>
                                        <p:attrNameLst>
                                          <p:attrName>r</p:attrName>
                                        </p:attrNameLst>
                                      </p:cBhvr>
                                    </p:animRot>
                                    <p:animRot by="-240000">
                                      <p:cBhvr>
                                        <p:cTn id="14" dur="200" fill="hold">
                                          <p:stCondLst>
                                            <p:cond delay="200"/>
                                          </p:stCondLst>
                                        </p:cTn>
                                        <p:tgtEl>
                                          <p:spTgt spid="29"/>
                                        </p:tgtEl>
                                        <p:attrNameLst>
                                          <p:attrName>r</p:attrName>
                                        </p:attrNameLst>
                                      </p:cBhvr>
                                    </p:animRot>
                                    <p:animRot by="240000">
                                      <p:cBhvr>
                                        <p:cTn id="15" dur="200" fill="hold">
                                          <p:stCondLst>
                                            <p:cond delay="400"/>
                                          </p:stCondLst>
                                        </p:cTn>
                                        <p:tgtEl>
                                          <p:spTgt spid="29"/>
                                        </p:tgtEl>
                                        <p:attrNameLst>
                                          <p:attrName>r</p:attrName>
                                        </p:attrNameLst>
                                      </p:cBhvr>
                                    </p:animRot>
                                    <p:animRot by="-240000">
                                      <p:cBhvr>
                                        <p:cTn id="16" dur="200" fill="hold">
                                          <p:stCondLst>
                                            <p:cond delay="600"/>
                                          </p:stCondLst>
                                        </p:cTn>
                                        <p:tgtEl>
                                          <p:spTgt spid="29"/>
                                        </p:tgtEl>
                                        <p:attrNameLst>
                                          <p:attrName>r</p:attrName>
                                        </p:attrNameLst>
                                      </p:cBhvr>
                                    </p:animRot>
                                    <p:animRot by="120000">
                                      <p:cBhvr>
                                        <p:cTn id="17" dur="200" fill="hold">
                                          <p:stCondLst>
                                            <p:cond delay="800"/>
                                          </p:stCondLst>
                                        </p:cTn>
                                        <p:tgtEl>
                                          <p:spTgt spid="29"/>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42" presetClass="exit" presetSubtype="0" fill="hold" grpId="1" nodeType="clickEffect">
                                  <p:stCondLst>
                                    <p:cond delay="0"/>
                                  </p:stCondLst>
                                  <p:childTnLst>
                                    <p:animEffect transition="out" filter="fade">
                                      <p:cBhvr>
                                        <p:cTn id="21" dur="1000"/>
                                        <p:tgtEl>
                                          <p:spTgt spid="27"/>
                                        </p:tgtEl>
                                      </p:cBhvr>
                                    </p:animEffect>
                                    <p:anim calcmode="lin" valueType="num">
                                      <p:cBhvr>
                                        <p:cTn id="22" dur="1000"/>
                                        <p:tgtEl>
                                          <p:spTgt spid="27"/>
                                        </p:tgtEl>
                                        <p:attrNameLst>
                                          <p:attrName>ppt_x</p:attrName>
                                        </p:attrNameLst>
                                      </p:cBhvr>
                                      <p:tavLst>
                                        <p:tav tm="0">
                                          <p:val>
                                            <p:strVal val="ppt_x"/>
                                          </p:val>
                                        </p:tav>
                                        <p:tav tm="100000">
                                          <p:val>
                                            <p:strVal val="ppt_x"/>
                                          </p:val>
                                        </p:tav>
                                      </p:tavLst>
                                    </p:anim>
                                    <p:anim calcmode="lin" valueType="num">
                                      <p:cBhvr>
                                        <p:cTn id="23" dur="1000"/>
                                        <p:tgtEl>
                                          <p:spTgt spid="27"/>
                                        </p:tgtEl>
                                        <p:attrNameLst>
                                          <p:attrName>ppt_y</p:attrName>
                                        </p:attrNameLst>
                                      </p:cBhvr>
                                      <p:tavLst>
                                        <p:tav tm="0">
                                          <p:val>
                                            <p:strVal val="ppt_y"/>
                                          </p:val>
                                        </p:tav>
                                        <p:tav tm="100000">
                                          <p:val>
                                            <p:strVal val="ppt_y+.1"/>
                                          </p:val>
                                        </p:tav>
                                      </p:tavLst>
                                    </p:anim>
                                    <p:set>
                                      <p:cBhvr>
                                        <p:cTn id="24" dur="1" fill="hold">
                                          <p:stCondLst>
                                            <p:cond delay="999"/>
                                          </p:stCondLst>
                                        </p:cTn>
                                        <p:tgtEl>
                                          <p:spTgt spid="27"/>
                                        </p:tgtEl>
                                        <p:attrNameLst>
                                          <p:attrName>style.visibility</p:attrName>
                                        </p:attrNameLst>
                                      </p:cBhvr>
                                      <p:to>
                                        <p:strVal val="hidden"/>
                                      </p:to>
                                    </p:set>
                                  </p:childTnLst>
                                </p:cTn>
                              </p:par>
                            </p:childTnLst>
                          </p:cTn>
                        </p:par>
                        <p:par>
                          <p:cTn id="25" fill="hold">
                            <p:stCondLst>
                              <p:cond delay="1000"/>
                            </p:stCondLst>
                            <p:childTnLst>
                              <p:par>
                                <p:cTn id="26" presetID="22" presetClass="entr" presetSubtype="4"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1250"/>
                                        <p:tgtEl>
                                          <p:spTgt spid="32"/>
                                        </p:tgtEl>
                                      </p:cBhvr>
                                    </p:animEffect>
                                  </p:childTnLst>
                                </p:cTn>
                              </p:par>
                              <p:par>
                                <p:cTn id="29" presetID="32" presetClass="emph" presetSubtype="0" fill="hold" nodeType="withEffect">
                                  <p:stCondLst>
                                    <p:cond delay="0"/>
                                  </p:stCondLst>
                                  <p:childTnLst>
                                    <p:animRot by="120000">
                                      <p:cBhvr>
                                        <p:cTn id="30" dur="100" fill="hold">
                                          <p:stCondLst>
                                            <p:cond delay="0"/>
                                          </p:stCondLst>
                                        </p:cTn>
                                        <p:tgtEl>
                                          <p:spTgt spid="29"/>
                                        </p:tgtEl>
                                        <p:attrNameLst>
                                          <p:attrName>r</p:attrName>
                                        </p:attrNameLst>
                                      </p:cBhvr>
                                    </p:animRot>
                                    <p:animRot by="-240000">
                                      <p:cBhvr>
                                        <p:cTn id="31" dur="200" fill="hold">
                                          <p:stCondLst>
                                            <p:cond delay="200"/>
                                          </p:stCondLst>
                                        </p:cTn>
                                        <p:tgtEl>
                                          <p:spTgt spid="29"/>
                                        </p:tgtEl>
                                        <p:attrNameLst>
                                          <p:attrName>r</p:attrName>
                                        </p:attrNameLst>
                                      </p:cBhvr>
                                    </p:animRot>
                                    <p:animRot by="240000">
                                      <p:cBhvr>
                                        <p:cTn id="32" dur="200" fill="hold">
                                          <p:stCondLst>
                                            <p:cond delay="400"/>
                                          </p:stCondLst>
                                        </p:cTn>
                                        <p:tgtEl>
                                          <p:spTgt spid="29"/>
                                        </p:tgtEl>
                                        <p:attrNameLst>
                                          <p:attrName>r</p:attrName>
                                        </p:attrNameLst>
                                      </p:cBhvr>
                                    </p:animRot>
                                    <p:animRot by="-240000">
                                      <p:cBhvr>
                                        <p:cTn id="33" dur="200" fill="hold">
                                          <p:stCondLst>
                                            <p:cond delay="600"/>
                                          </p:stCondLst>
                                        </p:cTn>
                                        <p:tgtEl>
                                          <p:spTgt spid="29"/>
                                        </p:tgtEl>
                                        <p:attrNameLst>
                                          <p:attrName>r</p:attrName>
                                        </p:attrNameLst>
                                      </p:cBhvr>
                                    </p:animRot>
                                    <p:animRot by="120000">
                                      <p:cBhvr>
                                        <p:cTn id="34" dur="200" fill="hold">
                                          <p:stCondLst>
                                            <p:cond delay="800"/>
                                          </p:stCondLst>
                                        </p:cTn>
                                        <p:tgtEl>
                                          <p:spTgt spid="29"/>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42" presetClass="exit" presetSubtype="0" fill="hold" grpId="1" nodeType="clickEffect">
                                  <p:stCondLst>
                                    <p:cond delay="0"/>
                                  </p:stCondLst>
                                  <p:childTnLst>
                                    <p:animEffect transition="out" filter="fade">
                                      <p:cBhvr>
                                        <p:cTn id="38" dur="1000"/>
                                        <p:tgtEl>
                                          <p:spTgt spid="32"/>
                                        </p:tgtEl>
                                      </p:cBhvr>
                                    </p:animEffect>
                                    <p:anim calcmode="lin" valueType="num">
                                      <p:cBhvr>
                                        <p:cTn id="39" dur="1000"/>
                                        <p:tgtEl>
                                          <p:spTgt spid="32"/>
                                        </p:tgtEl>
                                        <p:attrNameLst>
                                          <p:attrName>ppt_x</p:attrName>
                                        </p:attrNameLst>
                                      </p:cBhvr>
                                      <p:tavLst>
                                        <p:tav tm="0">
                                          <p:val>
                                            <p:strVal val="ppt_x"/>
                                          </p:val>
                                        </p:tav>
                                        <p:tav tm="100000">
                                          <p:val>
                                            <p:strVal val="ppt_x"/>
                                          </p:val>
                                        </p:tav>
                                      </p:tavLst>
                                    </p:anim>
                                    <p:anim calcmode="lin" valueType="num">
                                      <p:cBhvr>
                                        <p:cTn id="40" dur="1000"/>
                                        <p:tgtEl>
                                          <p:spTgt spid="32"/>
                                        </p:tgtEl>
                                        <p:attrNameLst>
                                          <p:attrName>ppt_y</p:attrName>
                                        </p:attrNameLst>
                                      </p:cBhvr>
                                      <p:tavLst>
                                        <p:tav tm="0">
                                          <p:val>
                                            <p:strVal val="ppt_y"/>
                                          </p:val>
                                        </p:tav>
                                        <p:tav tm="100000">
                                          <p:val>
                                            <p:strVal val="ppt_y+.1"/>
                                          </p:val>
                                        </p:tav>
                                      </p:tavLst>
                                    </p:anim>
                                    <p:set>
                                      <p:cBhvr>
                                        <p:cTn id="41" dur="1" fill="hold">
                                          <p:stCondLst>
                                            <p:cond delay="999"/>
                                          </p:stCondLst>
                                        </p:cTn>
                                        <p:tgtEl>
                                          <p:spTgt spid="32"/>
                                        </p:tgtEl>
                                        <p:attrNameLst>
                                          <p:attrName>style.visibility</p:attrName>
                                        </p:attrNameLst>
                                      </p:cBhvr>
                                      <p:to>
                                        <p:strVal val="hidden"/>
                                      </p:to>
                                    </p:set>
                                  </p:childTnLst>
                                </p:cTn>
                              </p:par>
                            </p:childTnLst>
                          </p:cTn>
                        </p:par>
                        <p:par>
                          <p:cTn id="42" fill="hold">
                            <p:stCondLst>
                              <p:cond delay="10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1000"/>
                                        <p:tgtEl>
                                          <p:spTgt spid="28"/>
                                        </p:tgtEl>
                                      </p:cBhvr>
                                    </p:animEffect>
                                  </p:childTnLst>
                                </p:cTn>
                              </p:par>
                              <p:par>
                                <p:cTn id="46" presetID="32" presetClass="emph" presetSubtype="0" fill="hold" nodeType="withEffect">
                                  <p:stCondLst>
                                    <p:cond delay="0"/>
                                  </p:stCondLst>
                                  <p:childTnLst>
                                    <p:animRot by="120000">
                                      <p:cBhvr>
                                        <p:cTn id="47" dur="100" fill="hold">
                                          <p:stCondLst>
                                            <p:cond delay="0"/>
                                          </p:stCondLst>
                                        </p:cTn>
                                        <p:tgtEl>
                                          <p:spTgt spid="29"/>
                                        </p:tgtEl>
                                        <p:attrNameLst>
                                          <p:attrName>r</p:attrName>
                                        </p:attrNameLst>
                                      </p:cBhvr>
                                    </p:animRot>
                                    <p:animRot by="-240000">
                                      <p:cBhvr>
                                        <p:cTn id="48" dur="200" fill="hold">
                                          <p:stCondLst>
                                            <p:cond delay="200"/>
                                          </p:stCondLst>
                                        </p:cTn>
                                        <p:tgtEl>
                                          <p:spTgt spid="29"/>
                                        </p:tgtEl>
                                        <p:attrNameLst>
                                          <p:attrName>r</p:attrName>
                                        </p:attrNameLst>
                                      </p:cBhvr>
                                    </p:animRot>
                                    <p:animRot by="240000">
                                      <p:cBhvr>
                                        <p:cTn id="49" dur="200" fill="hold">
                                          <p:stCondLst>
                                            <p:cond delay="400"/>
                                          </p:stCondLst>
                                        </p:cTn>
                                        <p:tgtEl>
                                          <p:spTgt spid="29"/>
                                        </p:tgtEl>
                                        <p:attrNameLst>
                                          <p:attrName>r</p:attrName>
                                        </p:attrNameLst>
                                      </p:cBhvr>
                                    </p:animRot>
                                    <p:animRot by="-240000">
                                      <p:cBhvr>
                                        <p:cTn id="50" dur="200" fill="hold">
                                          <p:stCondLst>
                                            <p:cond delay="600"/>
                                          </p:stCondLst>
                                        </p:cTn>
                                        <p:tgtEl>
                                          <p:spTgt spid="29"/>
                                        </p:tgtEl>
                                        <p:attrNameLst>
                                          <p:attrName>r</p:attrName>
                                        </p:attrNameLst>
                                      </p:cBhvr>
                                    </p:animRot>
                                    <p:animRot by="120000">
                                      <p:cBhvr>
                                        <p:cTn id="51" dur="200" fill="hold">
                                          <p:stCondLst>
                                            <p:cond delay="800"/>
                                          </p:stCondLst>
                                        </p:cTn>
                                        <p:tgtEl>
                                          <p:spTgt spid="29"/>
                                        </p:tgtEl>
                                        <p:attrNameLst>
                                          <p:attrName>r</p:attrName>
                                        </p:attrNameLst>
                                      </p:cBhvr>
                                    </p:animRot>
                                  </p:childTnLst>
                                </p:cTn>
                              </p:par>
                            </p:childTnLst>
                          </p:cTn>
                        </p:par>
                      </p:childTnLst>
                    </p:cTn>
                  </p:par>
                  <p:par>
                    <p:cTn id="52" fill="hold">
                      <p:stCondLst>
                        <p:cond delay="indefinite"/>
                      </p:stCondLst>
                      <p:childTnLst>
                        <p:par>
                          <p:cTn id="53" fill="hold">
                            <p:stCondLst>
                              <p:cond delay="0"/>
                            </p:stCondLst>
                            <p:childTnLst>
                              <p:par>
                                <p:cTn id="54" presetID="42" presetClass="exit" presetSubtype="0" fill="hold" grpId="1" nodeType="clickEffect">
                                  <p:stCondLst>
                                    <p:cond delay="0"/>
                                  </p:stCondLst>
                                  <p:childTnLst>
                                    <p:animEffect transition="out" filter="fade">
                                      <p:cBhvr>
                                        <p:cTn id="55" dur="1000"/>
                                        <p:tgtEl>
                                          <p:spTgt spid="28"/>
                                        </p:tgtEl>
                                      </p:cBhvr>
                                    </p:animEffect>
                                    <p:anim calcmode="lin" valueType="num">
                                      <p:cBhvr>
                                        <p:cTn id="56" dur="1000"/>
                                        <p:tgtEl>
                                          <p:spTgt spid="28"/>
                                        </p:tgtEl>
                                        <p:attrNameLst>
                                          <p:attrName>ppt_x</p:attrName>
                                        </p:attrNameLst>
                                      </p:cBhvr>
                                      <p:tavLst>
                                        <p:tav tm="0">
                                          <p:val>
                                            <p:strVal val="ppt_x"/>
                                          </p:val>
                                        </p:tav>
                                        <p:tav tm="100000">
                                          <p:val>
                                            <p:strVal val="ppt_x"/>
                                          </p:val>
                                        </p:tav>
                                      </p:tavLst>
                                    </p:anim>
                                    <p:anim calcmode="lin" valueType="num">
                                      <p:cBhvr>
                                        <p:cTn id="57" dur="1000"/>
                                        <p:tgtEl>
                                          <p:spTgt spid="28"/>
                                        </p:tgtEl>
                                        <p:attrNameLst>
                                          <p:attrName>ppt_y</p:attrName>
                                        </p:attrNameLst>
                                      </p:cBhvr>
                                      <p:tavLst>
                                        <p:tav tm="0">
                                          <p:val>
                                            <p:strVal val="ppt_y"/>
                                          </p:val>
                                        </p:tav>
                                        <p:tav tm="100000">
                                          <p:val>
                                            <p:strVal val="ppt_y+.1"/>
                                          </p:val>
                                        </p:tav>
                                      </p:tavLst>
                                    </p:anim>
                                    <p:set>
                                      <p:cBhvr>
                                        <p:cTn id="58" dur="1" fill="hold">
                                          <p:stCondLst>
                                            <p:cond delay="999"/>
                                          </p:stCondLst>
                                        </p:cTn>
                                        <p:tgtEl>
                                          <p:spTgt spid="28"/>
                                        </p:tgtEl>
                                        <p:attrNameLst>
                                          <p:attrName>style.visibility</p:attrName>
                                        </p:attrNameLst>
                                      </p:cBhvr>
                                      <p:to>
                                        <p:strVal val="hidden"/>
                                      </p:to>
                                    </p:set>
                                  </p:childTnLst>
                                </p:cTn>
                              </p:par>
                            </p:childTnLst>
                          </p:cTn>
                        </p:par>
                        <p:par>
                          <p:cTn id="59" fill="hold">
                            <p:stCondLst>
                              <p:cond delay="10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1250"/>
                                        <p:tgtEl>
                                          <p:spTgt spid="9"/>
                                        </p:tgtEl>
                                      </p:cBhvr>
                                    </p:animEffect>
                                  </p:childTnLst>
                                </p:cTn>
                              </p:par>
                              <p:par>
                                <p:cTn id="63" presetID="32" presetClass="emph" presetSubtype="0" fill="hold" nodeType="withEffect">
                                  <p:stCondLst>
                                    <p:cond delay="0"/>
                                  </p:stCondLst>
                                  <p:childTnLst>
                                    <p:animRot by="120000">
                                      <p:cBhvr>
                                        <p:cTn id="64" dur="100" fill="hold">
                                          <p:stCondLst>
                                            <p:cond delay="0"/>
                                          </p:stCondLst>
                                        </p:cTn>
                                        <p:tgtEl>
                                          <p:spTgt spid="29"/>
                                        </p:tgtEl>
                                        <p:attrNameLst>
                                          <p:attrName>r</p:attrName>
                                        </p:attrNameLst>
                                      </p:cBhvr>
                                    </p:animRot>
                                    <p:animRot by="-240000">
                                      <p:cBhvr>
                                        <p:cTn id="65" dur="200" fill="hold">
                                          <p:stCondLst>
                                            <p:cond delay="200"/>
                                          </p:stCondLst>
                                        </p:cTn>
                                        <p:tgtEl>
                                          <p:spTgt spid="29"/>
                                        </p:tgtEl>
                                        <p:attrNameLst>
                                          <p:attrName>r</p:attrName>
                                        </p:attrNameLst>
                                      </p:cBhvr>
                                    </p:animRot>
                                    <p:animRot by="240000">
                                      <p:cBhvr>
                                        <p:cTn id="66" dur="200" fill="hold">
                                          <p:stCondLst>
                                            <p:cond delay="400"/>
                                          </p:stCondLst>
                                        </p:cTn>
                                        <p:tgtEl>
                                          <p:spTgt spid="29"/>
                                        </p:tgtEl>
                                        <p:attrNameLst>
                                          <p:attrName>r</p:attrName>
                                        </p:attrNameLst>
                                      </p:cBhvr>
                                    </p:animRot>
                                    <p:animRot by="-240000">
                                      <p:cBhvr>
                                        <p:cTn id="67" dur="200" fill="hold">
                                          <p:stCondLst>
                                            <p:cond delay="600"/>
                                          </p:stCondLst>
                                        </p:cTn>
                                        <p:tgtEl>
                                          <p:spTgt spid="29"/>
                                        </p:tgtEl>
                                        <p:attrNameLst>
                                          <p:attrName>r</p:attrName>
                                        </p:attrNameLst>
                                      </p:cBhvr>
                                    </p:animRot>
                                    <p:animRot by="120000">
                                      <p:cBhvr>
                                        <p:cTn id="68" dur="200" fill="hold">
                                          <p:stCondLst>
                                            <p:cond delay="80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32" grpId="0" animBg="1"/>
      <p:bldP spid="32" grpId="1" animBg="1"/>
      <p:bldP spid="28" grpId="0" animBg="1"/>
      <p:bldP spid="28" grpId="1"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78895"/>
            <a:ext cx="8220075" cy="933881"/>
          </a:xfrm>
        </p:spPr>
        <p:txBody>
          <a:bodyPr/>
          <a:lstStyle/>
          <a:p>
            <a:r>
              <a:rPr lang="en-GB" dirty="0"/>
              <a:t>Webster’s Rules</a:t>
            </a:r>
            <a:endParaRPr lang="en-GB" dirty="0">
              <a:latin typeface="Twinkl" pitchFamily="2" charset="0"/>
            </a:endParaRP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1560" y="4025724"/>
            <a:ext cx="2480317" cy="1872803"/>
          </a:xfrm>
          <a:prstGeom prst="rect">
            <a:avLst/>
          </a:prstGeom>
        </p:spPr>
      </p:pic>
      <p:sp>
        <p:nvSpPr>
          <p:cNvPr id="27" name="Rounded Rectangular Callout 26"/>
          <p:cNvSpPr/>
          <p:nvPr/>
        </p:nvSpPr>
        <p:spPr>
          <a:xfrm>
            <a:off x="970419" y="2542771"/>
            <a:ext cx="2335307" cy="1101329"/>
          </a:xfrm>
          <a:prstGeom prst="wedgeRoundRectCallout">
            <a:avLst>
              <a:gd name="adj1" fmla="val 4827"/>
              <a:gd name="adj2" fmla="val 83886"/>
              <a:gd name="adj3" fmla="val 16667"/>
            </a:avLst>
          </a:prstGeom>
          <a:solidFill>
            <a:srgbClr val="FFFBFA"/>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Keep your passwords secret.</a:t>
            </a:r>
          </a:p>
        </p:txBody>
      </p:sp>
      <p:sp>
        <p:nvSpPr>
          <p:cNvPr id="32" name="Rounded Rectangular Callout 31"/>
          <p:cNvSpPr/>
          <p:nvPr/>
        </p:nvSpPr>
        <p:spPr>
          <a:xfrm>
            <a:off x="755576" y="1505444"/>
            <a:ext cx="3461159" cy="1975570"/>
          </a:xfrm>
          <a:prstGeom prst="wedgeRoundRectCallout">
            <a:avLst>
              <a:gd name="adj1" fmla="val -21979"/>
              <a:gd name="adj2" fmla="val 72464"/>
              <a:gd name="adj3" fmla="val 16667"/>
            </a:avLst>
          </a:prstGeom>
          <a:solidFill>
            <a:srgbClr val="FFFBFA"/>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Don’t share your usernames and passwords with anyone other than your parents </a:t>
            </a:r>
            <a:br>
              <a:rPr lang="en-GB" dirty="0">
                <a:solidFill>
                  <a:schemeClr val="tx1"/>
                </a:solidFill>
              </a:rPr>
            </a:br>
            <a:r>
              <a:rPr lang="en-GB" dirty="0">
                <a:solidFill>
                  <a:schemeClr val="tx1"/>
                </a:solidFill>
              </a:rPr>
              <a:t>or carers.</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3779911" y="1889441"/>
            <a:ext cx="4608749" cy="4379707"/>
          </a:xfrm>
          <a:prstGeom prst="rect">
            <a:avLst/>
          </a:prstGeom>
        </p:spPr>
      </p:pic>
      <p:pic>
        <p:nvPicPr>
          <p:cNvPr id="29" name="Whole Class"/>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Tree>
    <p:extLst>
      <p:ext uri="{BB962C8B-B14F-4D97-AF65-F5344CB8AC3E}">
        <p14:creationId xmlns:p14="http://schemas.microsoft.com/office/powerpoint/2010/main" val="28663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down)">
                                      <p:cBhvr>
                                        <p:cTn id="11" dur="1000"/>
                                        <p:tgtEl>
                                          <p:spTgt spid="27"/>
                                        </p:tgtEl>
                                      </p:cBhvr>
                                    </p:animEffect>
                                  </p:childTnLst>
                                </p:cTn>
                              </p:par>
                              <p:par>
                                <p:cTn id="12" presetID="32" presetClass="emph" presetSubtype="0" fill="hold" nodeType="withEffect">
                                  <p:stCondLst>
                                    <p:cond delay="0"/>
                                  </p:stCondLst>
                                  <p:childTnLst>
                                    <p:animRot by="120000">
                                      <p:cBhvr>
                                        <p:cTn id="13" dur="100" fill="hold">
                                          <p:stCondLst>
                                            <p:cond delay="0"/>
                                          </p:stCondLst>
                                        </p:cTn>
                                        <p:tgtEl>
                                          <p:spTgt spid="3"/>
                                        </p:tgtEl>
                                        <p:attrNameLst>
                                          <p:attrName>r</p:attrName>
                                        </p:attrNameLst>
                                      </p:cBhvr>
                                    </p:animRot>
                                    <p:animRot by="-240000">
                                      <p:cBhvr>
                                        <p:cTn id="14" dur="200" fill="hold">
                                          <p:stCondLst>
                                            <p:cond delay="200"/>
                                          </p:stCondLst>
                                        </p:cTn>
                                        <p:tgtEl>
                                          <p:spTgt spid="3"/>
                                        </p:tgtEl>
                                        <p:attrNameLst>
                                          <p:attrName>r</p:attrName>
                                        </p:attrNameLst>
                                      </p:cBhvr>
                                    </p:animRot>
                                    <p:animRot by="240000">
                                      <p:cBhvr>
                                        <p:cTn id="15" dur="200" fill="hold">
                                          <p:stCondLst>
                                            <p:cond delay="400"/>
                                          </p:stCondLst>
                                        </p:cTn>
                                        <p:tgtEl>
                                          <p:spTgt spid="3"/>
                                        </p:tgtEl>
                                        <p:attrNameLst>
                                          <p:attrName>r</p:attrName>
                                        </p:attrNameLst>
                                      </p:cBhvr>
                                    </p:animRot>
                                    <p:animRot by="-240000">
                                      <p:cBhvr>
                                        <p:cTn id="16" dur="200" fill="hold">
                                          <p:stCondLst>
                                            <p:cond delay="600"/>
                                          </p:stCondLst>
                                        </p:cTn>
                                        <p:tgtEl>
                                          <p:spTgt spid="3"/>
                                        </p:tgtEl>
                                        <p:attrNameLst>
                                          <p:attrName>r</p:attrName>
                                        </p:attrNameLst>
                                      </p:cBhvr>
                                    </p:animRot>
                                    <p:animRot by="120000">
                                      <p:cBhvr>
                                        <p:cTn id="17" dur="200" fill="hold">
                                          <p:stCondLst>
                                            <p:cond delay="800"/>
                                          </p:stCondLst>
                                        </p:cTn>
                                        <p:tgtEl>
                                          <p:spTgt spid="3"/>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42" presetClass="exit" presetSubtype="0" fill="hold" grpId="1" nodeType="clickEffect">
                                  <p:stCondLst>
                                    <p:cond delay="0"/>
                                  </p:stCondLst>
                                  <p:childTnLst>
                                    <p:animEffect transition="out" filter="fade">
                                      <p:cBhvr>
                                        <p:cTn id="21" dur="1000"/>
                                        <p:tgtEl>
                                          <p:spTgt spid="27"/>
                                        </p:tgtEl>
                                      </p:cBhvr>
                                    </p:animEffect>
                                    <p:anim calcmode="lin" valueType="num">
                                      <p:cBhvr>
                                        <p:cTn id="22" dur="1000"/>
                                        <p:tgtEl>
                                          <p:spTgt spid="27"/>
                                        </p:tgtEl>
                                        <p:attrNameLst>
                                          <p:attrName>ppt_x</p:attrName>
                                        </p:attrNameLst>
                                      </p:cBhvr>
                                      <p:tavLst>
                                        <p:tav tm="0">
                                          <p:val>
                                            <p:strVal val="ppt_x"/>
                                          </p:val>
                                        </p:tav>
                                        <p:tav tm="100000">
                                          <p:val>
                                            <p:strVal val="ppt_x"/>
                                          </p:val>
                                        </p:tav>
                                      </p:tavLst>
                                    </p:anim>
                                    <p:anim calcmode="lin" valueType="num">
                                      <p:cBhvr>
                                        <p:cTn id="23" dur="1000"/>
                                        <p:tgtEl>
                                          <p:spTgt spid="27"/>
                                        </p:tgtEl>
                                        <p:attrNameLst>
                                          <p:attrName>ppt_y</p:attrName>
                                        </p:attrNameLst>
                                      </p:cBhvr>
                                      <p:tavLst>
                                        <p:tav tm="0">
                                          <p:val>
                                            <p:strVal val="ppt_y"/>
                                          </p:val>
                                        </p:tav>
                                        <p:tav tm="100000">
                                          <p:val>
                                            <p:strVal val="ppt_y+.1"/>
                                          </p:val>
                                        </p:tav>
                                      </p:tavLst>
                                    </p:anim>
                                    <p:set>
                                      <p:cBhvr>
                                        <p:cTn id="24" dur="1" fill="hold">
                                          <p:stCondLst>
                                            <p:cond delay="999"/>
                                          </p:stCondLst>
                                        </p:cTn>
                                        <p:tgtEl>
                                          <p:spTgt spid="27"/>
                                        </p:tgtEl>
                                        <p:attrNameLst>
                                          <p:attrName>style.visibility</p:attrName>
                                        </p:attrNameLst>
                                      </p:cBhvr>
                                      <p:to>
                                        <p:strVal val="hidden"/>
                                      </p:to>
                                    </p:set>
                                  </p:childTnLst>
                                </p:cTn>
                              </p:par>
                            </p:childTnLst>
                          </p:cTn>
                        </p:par>
                        <p:par>
                          <p:cTn id="25" fill="hold">
                            <p:stCondLst>
                              <p:cond delay="1000"/>
                            </p:stCondLst>
                            <p:childTnLst>
                              <p:par>
                                <p:cTn id="26" presetID="22" presetClass="entr" presetSubtype="4"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1250"/>
                                        <p:tgtEl>
                                          <p:spTgt spid="32"/>
                                        </p:tgtEl>
                                      </p:cBhvr>
                                    </p:animEffect>
                                  </p:childTnLst>
                                </p:cTn>
                              </p:par>
                              <p:par>
                                <p:cTn id="29" presetID="32" presetClass="emph" presetSubtype="0" fill="hold" nodeType="withEffect">
                                  <p:stCondLst>
                                    <p:cond delay="0"/>
                                  </p:stCondLst>
                                  <p:childTnLst>
                                    <p:animRot by="120000">
                                      <p:cBhvr>
                                        <p:cTn id="30" dur="100" fill="hold">
                                          <p:stCondLst>
                                            <p:cond delay="0"/>
                                          </p:stCondLst>
                                        </p:cTn>
                                        <p:tgtEl>
                                          <p:spTgt spid="3"/>
                                        </p:tgtEl>
                                        <p:attrNameLst>
                                          <p:attrName>r</p:attrName>
                                        </p:attrNameLst>
                                      </p:cBhvr>
                                    </p:animRot>
                                    <p:animRot by="-240000">
                                      <p:cBhvr>
                                        <p:cTn id="31" dur="200" fill="hold">
                                          <p:stCondLst>
                                            <p:cond delay="200"/>
                                          </p:stCondLst>
                                        </p:cTn>
                                        <p:tgtEl>
                                          <p:spTgt spid="3"/>
                                        </p:tgtEl>
                                        <p:attrNameLst>
                                          <p:attrName>r</p:attrName>
                                        </p:attrNameLst>
                                      </p:cBhvr>
                                    </p:animRot>
                                    <p:animRot by="240000">
                                      <p:cBhvr>
                                        <p:cTn id="32" dur="200" fill="hold">
                                          <p:stCondLst>
                                            <p:cond delay="400"/>
                                          </p:stCondLst>
                                        </p:cTn>
                                        <p:tgtEl>
                                          <p:spTgt spid="3"/>
                                        </p:tgtEl>
                                        <p:attrNameLst>
                                          <p:attrName>r</p:attrName>
                                        </p:attrNameLst>
                                      </p:cBhvr>
                                    </p:animRot>
                                    <p:animRot by="-240000">
                                      <p:cBhvr>
                                        <p:cTn id="33" dur="200" fill="hold">
                                          <p:stCondLst>
                                            <p:cond delay="600"/>
                                          </p:stCondLst>
                                        </p:cTn>
                                        <p:tgtEl>
                                          <p:spTgt spid="3"/>
                                        </p:tgtEl>
                                        <p:attrNameLst>
                                          <p:attrName>r</p:attrName>
                                        </p:attrNameLst>
                                      </p:cBhvr>
                                    </p:animRot>
                                    <p:animRot by="120000">
                                      <p:cBhvr>
                                        <p:cTn id="3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78895"/>
            <a:ext cx="8220075" cy="933881"/>
          </a:xfrm>
        </p:spPr>
        <p:txBody>
          <a:bodyPr/>
          <a:lstStyle/>
          <a:p>
            <a:r>
              <a:rPr lang="en-GB" dirty="0"/>
              <a:t>Webster’s Rules</a:t>
            </a:r>
            <a:endParaRPr lang="en-GB" dirty="0">
              <a:latin typeface="Twinkl" pitchFamily="2" charset="0"/>
            </a:endParaRP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12160" y="4321338"/>
            <a:ext cx="2480317" cy="1872803"/>
          </a:xfrm>
          <a:prstGeom prst="rect">
            <a:avLst/>
          </a:prstGeom>
        </p:spPr>
      </p:pic>
      <p:sp>
        <p:nvSpPr>
          <p:cNvPr id="27" name="Rounded Rectangular Callout 26"/>
          <p:cNvSpPr/>
          <p:nvPr/>
        </p:nvSpPr>
        <p:spPr>
          <a:xfrm>
            <a:off x="4825122" y="1615192"/>
            <a:ext cx="3456515" cy="1975570"/>
          </a:xfrm>
          <a:prstGeom prst="wedgeRoundRectCallout">
            <a:avLst>
              <a:gd name="adj1" fmla="val 21550"/>
              <a:gd name="adj2" fmla="val 81291"/>
              <a:gd name="adj3" fmla="val 16667"/>
            </a:avLst>
          </a:prstGeom>
          <a:solidFill>
            <a:srgbClr val="FFFBFA"/>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Use a safe search engine or ask a grown-up to make sure your computer is only using safe searches, when you look for images and </a:t>
            </a:r>
            <a:br>
              <a:rPr lang="en-GB" dirty="0">
                <a:solidFill>
                  <a:schemeClr val="tx1"/>
                </a:solidFill>
              </a:rPr>
            </a:br>
            <a:r>
              <a:rPr lang="en-GB" dirty="0">
                <a:solidFill>
                  <a:schemeClr val="tx1"/>
                </a:solidFill>
              </a:rPr>
              <a:t>information online.</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99592" y="1556792"/>
            <a:ext cx="3589745" cy="4756986"/>
          </a:xfrm>
          <a:prstGeom prst="rect">
            <a:avLst/>
          </a:prstGeom>
        </p:spPr>
      </p:pic>
      <p:pic>
        <p:nvPicPr>
          <p:cNvPr id="29" name="Whole Class"/>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Tree>
    <p:extLst>
      <p:ext uri="{BB962C8B-B14F-4D97-AF65-F5344CB8AC3E}">
        <p14:creationId xmlns:p14="http://schemas.microsoft.com/office/powerpoint/2010/main" val="248853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down)">
                                      <p:cBhvr>
                                        <p:cTn id="11" dur="1000"/>
                                        <p:tgtEl>
                                          <p:spTgt spid="27"/>
                                        </p:tgtEl>
                                      </p:cBhvr>
                                    </p:animEffect>
                                  </p:childTnLst>
                                </p:cTn>
                              </p:par>
                              <p:par>
                                <p:cTn id="12" presetID="32" presetClass="emph" presetSubtype="0" fill="hold" nodeType="withEffect">
                                  <p:stCondLst>
                                    <p:cond delay="0"/>
                                  </p:stCondLst>
                                  <p:childTnLst>
                                    <p:animRot by="120000">
                                      <p:cBhvr>
                                        <p:cTn id="13" dur="100" fill="hold">
                                          <p:stCondLst>
                                            <p:cond delay="0"/>
                                          </p:stCondLst>
                                        </p:cTn>
                                        <p:tgtEl>
                                          <p:spTgt spid="3"/>
                                        </p:tgtEl>
                                        <p:attrNameLst>
                                          <p:attrName>r</p:attrName>
                                        </p:attrNameLst>
                                      </p:cBhvr>
                                    </p:animRot>
                                    <p:animRot by="-240000">
                                      <p:cBhvr>
                                        <p:cTn id="14" dur="200" fill="hold">
                                          <p:stCondLst>
                                            <p:cond delay="200"/>
                                          </p:stCondLst>
                                        </p:cTn>
                                        <p:tgtEl>
                                          <p:spTgt spid="3"/>
                                        </p:tgtEl>
                                        <p:attrNameLst>
                                          <p:attrName>r</p:attrName>
                                        </p:attrNameLst>
                                      </p:cBhvr>
                                    </p:animRot>
                                    <p:animRot by="240000">
                                      <p:cBhvr>
                                        <p:cTn id="15" dur="200" fill="hold">
                                          <p:stCondLst>
                                            <p:cond delay="400"/>
                                          </p:stCondLst>
                                        </p:cTn>
                                        <p:tgtEl>
                                          <p:spTgt spid="3"/>
                                        </p:tgtEl>
                                        <p:attrNameLst>
                                          <p:attrName>r</p:attrName>
                                        </p:attrNameLst>
                                      </p:cBhvr>
                                    </p:animRot>
                                    <p:animRot by="-240000">
                                      <p:cBhvr>
                                        <p:cTn id="16" dur="200" fill="hold">
                                          <p:stCondLst>
                                            <p:cond delay="600"/>
                                          </p:stCondLst>
                                        </p:cTn>
                                        <p:tgtEl>
                                          <p:spTgt spid="3"/>
                                        </p:tgtEl>
                                        <p:attrNameLst>
                                          <p:attrName>r</p:attrName>
                                        </p:attrNameLst>
                                      </p:cBhvr>
                                    </p:animRot>
                                    <p:animRot by="120000">
                                      <p:cBhvr>
                                        <p:cTn id="17"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3802" y="1615192"/>
            <a:ext cx="4814571" cy="4653132"/>
          </a:xfrm>
          <a:prstGeom prst="rect">
            <a:avLst/>
          </a:prstGeom>
        </p:spPr>
      </p:pic>
      <p:sp>
        <p:nvSpPr>
          <p:cNvPr id="2" name="Title 1"/>
          <p:cNvSpPr>
            <a:spLocks noGrp="1"/>
          </p:cNvSpPr>
          <p:nvPr>
            <p:ph type="title"/>
          </p:nvPr>
        </p:nvSpPr>
        <p:spPr>
          <a:xfrm>
            <a:off x="457198" y="478895"/>
            <a:ext cx="8220075" cy="933881"/>
          </a:xfrm>
        </p:spPr>
        <p:txBody>
          <a:bodyPr/>
          <a:lstStyle/>
          <a:p>
            <a:r>
              <a:rPr lang="en-GB" dirty="0"/>
              <a:t>Webster’s Rules</a:t>
            </a:r>
            <a:endParaRPr lang="en-GB" dirty="0">
              <a:latin typeface="Twinkl" pitchFamily="2" charset="0"/>
            </a:endParaRPr>
          </a:p>
        </p:txBody>
      </p:sp>
      <p:sp>
        <p:nvSpPr>
          <p:cNvPr id="27" name="Rounded Rectangular Callout 26"/>
          <p:cNvSpPr/>
          <p:nvPr/>
        </p:nvSpPr>
        <p:spPr>
          <a:xfrm>
            <a:off x="755576" y="1741245"/>
            <a:ext cx="3456515" cy="1903779"/>
          </a:xfrm>
          <a:prstGeom prst="wedgeRoundRectCallout">
            <a:avLst>
              <a:gd name="adj1" fmla="val -18496"/>
              <a:gd name="adj2" fmla="val 86833"/>
              <a:gd name="adj3" fmla="val 16667"/>
            </a:avLst>
          </a:prstGeom>
          <a:solidFill>
            <a:srgbClr val="FFFBFA"/>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Never arrange to meet someone that you have met on the Internet, even if you think you know them really well or if they seem </a:t>
            </a:r>
            <a:br>
              <a:rPr lang="en-GB" dirty="0">
                <a:solidFill>
                  <a:schemeClr val="tx1"/>
                </a:solidFill>
              </a:rPr>
            </a:br>
            <a:r>
              <a:rPr lang="en-GB" dirty="0">
                <a:solidFill>
                  <a:schemeClr val="tx1"/>
                </a:solidFill>
              </a:rPr>
              <a:t>really nice.</a:t>
            </a:r>
          </a:p>
        </p:txBody>
      </p:sp>
      <p:pic>
        <p:nvPicPr>
          <p:cNvPr id="30" name="Picture 2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3568" y="3861048"/>
            <a:ext cx="2765277" cy="2347600"/>
          </a:xfrm>
          <a:prstGeom prst="rect">
            <a:avLst/>
          </a:prstGeom>
        </p:spPr>
      </p:pic>
      <p:pic>
        <p:nvPicPr>
          <p:cNvPr id="31" name="Whole Class"/>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Tree>
    <p:extLst>
      <p:ext uri="{BB962C8B-B14F-4D97-AF65-F5344CB8AC3E}">
        <p14:creationId xmlns:p14="http://schemas.microsoft.com/office/powerpoint/2010/main" val="294500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down)">
                                      <p:cBhvr>
                                        <p:cTn id="11" dur="1000"/>
                                        <p:tgtEl>
                                          <p:spTgt spid="27"/>
                                        </p:tgtEl>
                                      </p:cBhvr>
                                    </p:animEffect>
                                  </p:childTnLst>
                                </p:cTn>
                              </p:par>
                              <p:par>
                                <p:cTn id="12" presetID="32" presetClass="emph" presetSubtype="0" fill="hold" nodeType="withEffect">
                                  <p:stCondLst>
                                    <p:cond delay="0"/>
                                  </p:stCondLst>
                                  <p:childTnLst>
                                    <p:animRot by="120000">
                                      <p:cBhvr>
                                        <p:cTn id="13" dur="100" fill="hold">
                                          <p:stCondLst>
                                            <p:cond delay="0"/>
                                          </p:stCondLst>
                                        </p:cTn>
                                        <p:tgtEl>
                                          <p:spTgt spid="30"/>
                                        </p:tgtEl>
                                        <p:attrNameLst>
                                          <p:attrName>r</p:attrName>
                                        </p:attrNameLst>
                                      </p:cBhvr>
                                    </p:animRot>
                                    <p:animRot by="-240000">
                                      <p:cBhvr>
                                        <p:cTn id="14" dur="200" fill="hold">
                                          <p:stCondLst>
                                            <p:cond delay="200"/>
                                          </p:stCondLst>
                                        </p:cTn>
                                        <p:tgtEl>
                                          <p:spTgt spid="30"/>
                                        </p:tgtEl>
                                        <p:attrNameLst>
                                          <p:attrName>r</p:attrName>
                                        </p:attrNameLst>
                                      </p:cBhvr>
                                    </p:animRot>
                                    <p:animRot by="240000">
                                      <p:cBhvr>
                                        <p:cTn id="15" dur="200" fill="hold">
                                          <p:stCondLst>
                                            <p:cond delay="400"/>
                                          </p:stCondLst>
                                        </p:cTn>
                                        <p:tgtEl>
                                          <p:spTgt spid="30"/>
                                        </p:tgtEl>
                                        <p:attrNameLst>
                                          <p:attrName>r</p:attrName>
                                        </p:attrNameLst>
                                      </p:cBhvr>
                                    </p:animRot>
                                    <p:animRot by="-240000">
                                      <p:cBhvr>
                                        <p:cTn id="16" dur="200" fill="hold">
                                          <p:stCondLst>
                                            <p:cond delay="600"/>
                                          </p:stCondLst>
                                        </p:cTn>
                                        <p:tgtEl>
                                          <p:spTgt spid="30"/>
                                        </p:tgtEl>
                                        <p:attrNameLst>
                                          <p:attrName>r</p:attrName>
                                        </p:attrNameLst>
                                      </p:cBhvr>
                                    </p:animRot>
                                    <p:animRot by="120000">
                                      <p:cBhvr>
                                        <p:cTn id="17" dur="200" fill="hold">
                                          <p:stCondLst>
                                            <p:cond delay="800"/>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78895"/>
            <a:ext cx="8220075" cy="933881"/>
          </a:xfrm>
        </p:spPr>
        <p:txBody>
          <a:bodyPr/>
          <a:lstStyle/>
          <a:p>
            <a:r>
              <a:rPr lang="en-GB" dirty="0"/>
              <a:t>Webster’s Rules</a:t>
            </a:r>
            <a:endParaRPr lang="en-GB" dirty="0">
              <a:latin typeface="Twinkl" pitchFamily="2" charset="0"/>
            </a:endParaRP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12160" y="4321338"/>
            <a:ext cx="2480317" cy="1872803"/>
          </a:xfrm>
          <a:prstGeom prst="rect">
            <a:avLst/>
          </a:prstGeom>
        </p:spPr>
      </p:pic>
      <p:sp>
        <p:nvSpPr>
          <p:cNvPr id="27" name="Rounded Rectangular Callout 26"/>
          <p:cNvSpPr/>
          <p:nvPr/>
        </p:nvSpPr>
        <p:spPr>
          <a:xfrm>
            <a:off x="4932040" y="1916832"/>
            <a:ext cx="3349597" cy="1673930"/>
          </a:xfrm>
          <a:prstGeom prst="wedgeRoundRectCallout">
            <a:avLst>
              <a:gd name="adj1" fmla="val 21834"/>
              <a:gd name="adj2" fmla="val 82998"/>
              <a:gd name="adj3" fmla="val 16667"/>
            </a:avLst>
          </a:prstGeom>
          <a:solidFill>
            <a:srgbClr val="FFFBFA"/>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Never share pictures of yourself with a person that you don’t know or you haven’t met.</a:t>
            </a:r>
          </a:p>
        </p:txBody>
      </p:sp>
      <p:grpSp>
        <p:nvGrpSpPr>
          <p:cNvPr id="6" name="Group 5"/>
          <p:cNvGrpSpPr/>
          <p:nvPr/>
        </p:nvGrpSpPr>
        <p:grpSpPr>
          <a:xfrm>
            <a:off x="1416495" y="1407600"/>
            <a:ext cx="2588504" cy="4752954"/>
            <a:chOff x="1263416" y="1495147"/>
            <a:chExt cx="2419883" cy="4443335"/>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63416" y="1495147"/>
              <a:ext cx="2419883" cy="4443335"/>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l="20697" t="14177" r="29491" b="23222"/>
            <a:stretch/>
          </p:blipFill>
          <p:spPr>
            <a:xfrm>
              <a:off x="1475656" y="2097676"/>
              <a:ext cx="1944216" cy="2843492"/>
            </a:xfrm>
            <a:prstGeom prst="roundRect">
              <a:avLst>
                <a:gd name="adj" fmla="val 2015"/>
              </a:avLst>
            </a:prstGeom>
            <a:ln w="38100">
              <a:solidFill>
                <a:schemeClr val="tx1"/>
              </a:solidFill>
            </a:ln>
          </p:spPr>
        </p:pic>
      </p:grpSp>
      <p:pic>
        <p:nvPicPr>
          <p:cNvPr id="29" name="Whole Class"/>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Tree>
    <p:extLst>
      <p:ext uri="{BB962C8B-B14F-4D97-AF65-F5344CB8AC3E}">
        <p14:creationId xmlns:p14="http://schemas.microsoft.com/office/powerpoint/2010/main" val="429464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down)">
                                      <p:cBhvr>
                                        <p:cTn id="11" dur="1000"/>
                                        <p:tgtEl>
                                          <p:spTgt spid="27"/>
                                        </p:tgtEl>
                                      </p:cBhvr>
                                    </p:animEffect>
                                  </p:childTnLst>
                                </p:cTn>
                              </p:par>
                              <p:par>
                                <p:cTn id="12" presetID="32" presetClass="emph" presetSubtype="0" fill="hold" nodeType="withEffect">
                                  <p:stCondLst>
                                    <p:cond delay="0"/>
                                  </p:stCondLst>
                                  <p:childTnLst>
                                    <p:animRot by="120000">
                                      <p:cBhvr>
                                        <p:cTn id="13" dur="100" fill="hold">
                                          <p:stCondLst>
                                            <p:cond delay="0"/>
                                          </p:stCondLst>
                                        </p:cTn>
                                        <p:tgtEl>
                                          <p:spTgt spid="3"/>
                                        </p:tgtEl>
                                        <p:attrNameLst>
                                          <p:attrName>r</p:attrName>
                                        </p:attrNameLst>
                                      </p:cBhvr>
                                    </p:animRot>
                                    <p:animRot by="-240000">
                                      <p:cBhvr>
                                        <p:cTn id="14" dur="200" fill="hold">
                                          <p:stCondLst>
                                            <p:cond delay="200"/>
                                          </p:stCondLst>
                                        </p:cTn>
                                        <p:tgtEl>
                                          <p:spTgt spid="3"/>
                                        </p:tgtEl>
                                        <p:attrNameLst>
                                          <p:attrName>r</p:attrName>
                                        </p:attrNameLst>
                                      </p:cBhvr>
                                    </p:animRot>
                                    <p:animRot by="240000">
                                      <p:cBhvr>
                                        <p:cTn id="15" dur="200" fill="hold">
                                          <p:stCondLst>
                                            <p:cond delay="400"/>
                                          </p:stCondLst>
                                        </p:cTn>
                                        <p:tgtEl>
                                          <p:spTgt spid="3"/>
                                        </p:tgtEl>
                                        <p:attrNameLst>
                                          <p:attrName>r</p:attrName>
                                        </p:attrNameLst>
                                      </p:cBhvr>
                                    </p:animRot>
                                    <p:animRot by="-240000">
                                      <p:cBhvr>
                                        <p:cTn id="16" dur="200" fill="hold">
                                          <p:stCondLst>
                                            <p:cond delay="600"/>
                                          </p:stCondLst>
                                        </p:cTn>
                                        <p:tgtEl>
                                          <p:spTgt spid="3"/>
                                        </p:tgtEl>
                                        <p:attrNameLst>
                                          <p:attrName>r</p:attrName>
                                        </p:attrNameLst>
                                      </p:cBhvr>
                                    </p:animRot>
                                    <p:animRot by="120000">
                                      <p:cBhvr>
                                        <p:cTn id="17"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78895"/>
            <a:ext cx="8220075" cy="933881"/>
          </a:xfrm>
        </p:spPr>
        <p:txBody>
          <a:bodyPr/>
          <a:lstStyle/>
          <a:p>
            <a:r>
              <a:rPr lang="en-GB" dirty="0"/>
              <a:t>Webster’s Rules</a:t>
            </a:r>
            <a:endParaRPr lang="en-GB" dirty="0">
              <a:latin typeface="Twinkl" pitchFamily="2" charset="0"/>
            </a:endParaRP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1560" y="4025724"/>
            <a:ext cx="2480317" cy="1872803"/>
          </a:xfrm>
          <a:prstGeom prst="rect">
            <a:avLst/>
          </a:prstGeom>
        </p:spPr>
      </p:pic>
      <p:sp>
        <p:nvSpPr>
          <p:cNvPr id="27" name="Rounded Rectangular Callout 26"/>
          <p:cNvSpPr/>
          <p:nvPr/>
        </p:nvSpPr>
        <p:spPr>
          <a:xfrm>
            <a:off x="885818" y="1804774"/>
            <a:ext cx="2550076" cy="1754659"/>
          </a:xfrm>
          <a:prstGeom prst="wedgeRoundRectCallout">
            <a:avLst>
              <a:gd name="adj1" fmla="val 4827"/>
              <a:gd name="adj2" fmla="val 83886"/>
              <a:gd name="adj3" fmla="val 16667"/>
            </a:avLst>
          </a:prstGeom>
          <a:solidFill>
            <a:srgbClr val="FFFBFA"/>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Treat people online with respect and kindness, just as you would do in person. </a:t>
            </a:r>
          </a:p>
        </p:txBody>
      </p:sp>
      <p:sp>
        <p:nvSpPr>
          <p:cNvPr id="32" name="Rounded Rectangular Callout 31"/>
          <p:cNvSpPr/>
          <p:nvPr/>
        </p:nvSpPr>
        <p:spPr>
          <a:xfrm>
            <a:off x="1098551" y="1419524"/>
            <a:ext cx="3710516" cy="1975570"/>
          </a:xfrm>
          <a:prstGeom prst="wedgeRoundRectCallout">
            <a:avLst>
              <a:gd name="adj1" fmla="val -24758"/>
              <a:gd name="adj2" fmla="val 84035"/>
              <a:gd name="adj3" fmla="val 16667"/>
            </a:avLst>
          </a:prstGeom>
          <a:solidFill>
            <a:srgbClr val="FFFBFA"/>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 Being mean to others online is a type of bullying, called cyberbullying. If this happens to you, you should tell a trusted adult about it so they can help.</a:t>
            </a:r>
          </a:p>
        </p:txBody>
      </p:sp>
      <p:pic>
        <p:nvPicPr>
          <p:cNvPr id="29" name="Whole Clas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grpSp>
        <p:nvGrpSpPr>
          <p:cNvPr id="7" name="Group 6"/>
          <p:cNvGrpSpPr/>
          <p:nvPr/>
        </p:nvGrpSpPr>
        <p:grpSpPr>
          <a:xfrm>
            <a:off x="4293075" y="1733489"/>
            <a:ext cx="4239220" cy="6820021"/>
            <a:chOff x="4293075" y="1733489"/>
            <a:chExt cx="4239220" cy="6820021"/>
          </a:xfrm>
        </p:grpSpPr>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02762" y="3559432"/>
              <a:ext cx="1829533" cy="3298567"/>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4293075" y="1733489"/>
              <a:ext cx="2299232" cy="6820021"/>
            </a:xfrm>
            <a:prstGeom prst="rect">
              <a:avLst/>
            </a:prstGeom>
          </p:spPr>
        </p:pic>
      </p:grpSp>
    </p:spTree>
    <p:extLst>
      <p:ext uri="{BB962C8B-B14F-4D97-AF65-F5344CB8AC3E}">
        <p14:creationId xmlns:p14="http://schemas.microsoft.com/office/powerpoint/2010/main" val="308948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1000"/>
                                        <p:tgtEl>
                                          <p:spTgt spid="27"/>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3"/>
                                        </p:tgtEl>
                                        <p:attrNameLst>
                                          <p:attrName>r</p:attrName>
                                        </p:attrNameLst>
                                      </p:cBhvr>
                                    </p:animRot>
                                    <p:animRot by="-240000">
                                      <p:cBhvr>
                                        <p:cTn id="10" dur="200" fill="hold">
                                          <p:stCondLst>
                                            <p:cond delay="200"/>
                                          </p:stCondLst>
                                        </p:cTn>
                                        <p:tgtEl>
                                          <p:spTgt spid="3"/>
                                        </p:tgtEl>
                                        <p:attrNameLst>
                                          <p:attrName>r</p:attrName>
                                        </p:attrNameLst>
                                      </p:cBhvr>
                                    </p:animRot>
                                    <p:animRot by="240000">
                                      <p:cBhvr>
                                        <p:cTn id="11" dur="200" fill="hold">
                                          <p:stCondLst>
                                            <p:cond delay="400"/>
                                          </p:stCondLst>
                                        </p:cTn>
                                        <p:tgtEl>
                                          <p:spTgt spid="3"/>
                                        </p:tgtEl>
                                        <p:attrNameLst>
                                          <p:attrName>r</p:attrName>
                                        </p:attrNameLst>
                                      </p:cBhvr>
                                    </p:animRot>
                                    <p:animRot by="-240000">
                                      <p:cBhvr>
                                        <p:cTn id="12" dur="200" fill="hold">
                                          <p:stCondLst>
                                            <p:cond delay="600"/>
                                          </p:stCondLst>
                                        </p:cTn>
                                        <p:tgtEl>
                                          <p:spTgt spid="3"/>
                                        </p:tgtEl>
                                        <p:attrNameLst>
                                          <p:attrName>r</p:attrName>
                                        </p:attrNameLst>
                                      </p:cBhvr>
                                    </p:animRot>
                                    <p:animRot by="120000">
                                      <p:cBhvr>
                                        <p:cTn id="13" dur="200" fill="hold">
                                          <p:stCondLst>
                                            <p:cond delay="800"/>
                                          </p:stCondLst>
                                        </p:cTn>
                                        <p:tgtEl>
                                          <p:spTgt spid="3"/>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42" presetClass="exit" presetSubtype="0" fill="hold" grpId="1" nodeType="clickEffect">
                                  <p:stCondLst>
                                    <p:cond delay="0"/>
                                  </p:stCondLst>
                                  <p:childTnLst>
                                    <p:animEffect transition="out" filter="fade">
                                      <p:cBhvr>
                                        <p:cTn id="17" dur="1000"/>
                                        <p:tgtEl>
                                          <p:spTgt spid="27"/>
                                        </p:tgtEl>
                                      </p:cBhvr>
                                    </p:animEffect>
                                    <p:anim calcmode="lin" valueType="num">
                                      <p:cBhvr>
                                        <p:cTn id="18" dur="1000"/>
                                        <p:tgtEl>
                                          <p:spTgt spid="27"/>
                                        </p:tgtEl>
                                        <p:attrNameLst>
                                          <p:attrName>ppt_x</p:attrName>
                                        </p:attrNameLst>
                                      </p:cBhvr>
                                      <p:tavLst>
                                        <p:tav tm="0">
                                          <p:val>
                                            <p:strVal val="ppt_x"/>
                                          </p:val>
                                        </p:tav>
                                        <p:tav tm="100000">
                                          <p:val>
                                            <p:strVal val="ppt_x"/>
                                          </p:val>
                                        </p:tav>
                                      </p:tavLst>
                                    </p:anim>
                                    <p:anim calcmode="lin" valueType="num">
                                      <p:cBhvr>
                                        <p:cTn id="19" dur="1000"/>
                                        <p:tgtEl>
                                          <p:spTgt spid="27"/>
                                        </p:tgtEl>
                                        <p:attrNameLst>
                                          <p:attrName>ppt_y</p:attrName>
                                        </p:attrNameLst>
                                      </p:cBhvr>
                                      <p:tavLst>
                                        <p:tav tm="0">
                                          <p:val>
                                            <p:strVal val="ppt_y"/>
                                          </p:val>
                                        </p:tav>
                                        <p:tav tm="100000">
                                          <p:val>
                                            <p:strVal val="ppt_y+.1"/>
                                          </p:val>
                                        </p:tav>
                                      </p:tavLst>
                                    </p:anim>
                                    <p:set>
                                      <p:cBhvr>
                                        <p:cTn id="20" dur="1" fill="hold">
                                          <p:stCondLst>
                                            <p:cond delay="999"/>
                                          </p:stCondLst>
                                        </p:cTn>
                                        <p:tgtEl>
                                          <p:spTgt spid="27"/>
                                        </p:tgtEl>
                                        <p:attrNameLst>
                                          <p:attrName>style.visibility</p:attrName>
                                        </p:attrNameLst>
                                      </p:cBhvr>
                                      <p:to>
                                        <p:strVal val="hidden"/>
                                      </p:to>
                                    </p:se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down)">
                                      <p:cBhvr>
                                        <p:cTn id="24" dur="1250"/>
                                        <p:tgtEl>
                                          <p:spTgt spid="32"/>
                                        </p:tgtEl>
                                      </p:cBhvr>
                                    </p:animEffect>
                                  </p:childTnLst>
                                </p:cTn>
                              </p:par>
                              <p:par>
                                <p:cTn id="25" presetID="32" presetClass="emph" presetSubtype="0" fill="hold" nodeType="withEffect">
                                  <p:stCondLst>
                                    <p:cond delay="0"/>
                                  </p:stCondLst>
                                  <p:childTnLst>
                                    <p:animRot by="120000">
                                      <p:cBhvr>
                                        <p:cTn id="26" dur="100" fill="hold">
                                          <p:stCondLst>
                                            <p:cond delay="0"/>
                                          </p:stCondLst>
                                        </p:cTn>
                                        <p:tgtEl>
                                          <p:spTgt spid="3"/>
                                        </p:tgtEl>
                                        <p:attrNameLst>
                                          <p:attrName>r</p:attrName>
                                        </p:attrNameLst>
                                      </p:cBhvr>
                                    </p:animRot>
                                    <p:animRot by="-240000">
                                      <p:cBhvr>
                                        <p:cTn id="27" dur="200" fill="hold">
                                          <p:stCondLst>
                                            <p:cond delay="200"/>
                                          </p:stCondLst>
                                        </p:cTn>
                                        <p:tgtEl>
                                          <p:spTgt spid="3"/>
                                        </p:tgtEl>
                                        <p:attrNameLst>
                                          <p:attrName>r</p:attrName>
                                        </p:attrNameLst>
                                      </p:cBhvr>
                                    </p:animRot>
                                    <p:animRot by="240000">
                                      <p:cBhvr>
                                        <p:cTn id="28" dur="200" fill="hold">
                                          <p:stCondLst>
                                            <p:cond delay="400"/>
                                          </p:stCondLst>
                                        </p:cTn>
                                        <p:tgtEl>
                                          <p:spTgt spid="3"/>
                                        </p:tgtEl>
                                        <p:attrNameLst>
                                          <p:attrName>r</p:attrName>
                                        </p:attrNameLst>
                                      </p:cBhvr>
                                    </p:animRot>
                                    <p:animRot by="-240000">
                                      <p:cBhvr>
                                        <p:cTn id="29" dur="200" fill="hold">
                                          <p:stCondLst>
                                            <p:cond delay="600"/>
                                          </p:stCondLst>
                                        </p:cTn>
                                        <p:tgtEl>
                                          <p:spTgt spid="3"/>
                                        </p:tgtEl>
                                        <p:attrNameLst>
                                          <p:attrName>r</p:attrName>
                                        </p:attrNameLst>
                                      </p:cBhvr>
                                    </p:animRot>
                                    <p:animRot by="120000">
                                      <p:cBhvr>
                                        <p:cTn id="3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78895"/>
            <a:ext cx="8220075" cy="933881"/>
          </a:xfrm>
        </p:spPr>
        <p:txBody>
          <a:bodyPr/>
          <a:lstStyle/>
          <a:p>
            <a:r>
              <a:rPr lang="en-GB" dirty="0"/>
              <a:t>Webster’s Rules</a:t>
            </a:r>
            <a:endParaRPr lang="en-GB" dirty="0">
              <a:latin typeface="Twinkl" pitchFamily="2" charset="0"/>
            </a:endParaRP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0560" y="4321338"/>
            <a:ext cx="2480317" cy="1872803"/>
          </a:xfrm>
          <a:prstGeom prst="rect">
            <a:avLst/>
          </a:prstGeom>
        </p:spPr>
      </p:pic>
      <p:pic>
        <p:nvPicPr>
          <p:cNvPr id="29" name="Whole Clas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10878" y="1782479"/>
            <a:ext cx="5311212" cy="3616565"/>
          </a:xfrm>
          <a:prstGeom prst="rect">
            <a:avLst/>
          </a:prstGeom>
        </p:spPr>
      </p:pic>
      <p:sp>
        <p:nvSpPr>
          <p:cNvPr id="27" name="Rounded Rectangular Callout 26"/>
          <p:cNvSpPr/>
          <p:nvPr/>
        </p:nvSpPr>
        <p:spPr>
          <a:xfrm>
            <a:off x="961174" y="1916832"/>
            <a:ext cx="3339894" cy="1673930"/>
          </a:xfrm>
          <a:prstGeom prst="wedgeRoundRectCallout">
            <a:avLst>
              <a:gd name="adj1" fmla="val -23411"/>
              <a:gd name="adj2" fmla="val 79963"/>
              <a:gd name="adj3" fmla="val 16667"/>
            </a:avLst>
          </a:prstGeom>
          <a:solidFill>
            <a:srgbClr val="FFFBFA"/>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Always ask a grown-up before you download anything, as it could damage the device you are using.</a:t>
            </a:r>
          </a:p>
        </p:txBody>
      </p:sp>
    </p:spTree>
    <p:extLst>
      <p:ext uri="{BB962C8B-B14F-4D97-AF65-F5344CB8AC3E}">
        <p14:creationId xmlns:p14="http://schemas.microsoft.com/office/powerpoint/2010/main" val="162501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down)">
                                      <p:cBhvr>
                                        <p:cTn id="11" dur="1000"/>
                                        <p:tgtEl>
                                          <p:spTgt spid="27"/>
                                        </p:tgtEl>
                                      </p:cBhvr>
                                    </p:animEffect>
                                  </p:childTnLst>
                                </p:cTn>
                              </p:par>
                              <p:par>
                                <p:cTn id="12" presetID="32" presetClass="emph" presetSubtype="0" fill="hold" nodeType="withEffect">
                                  <p:stCondLst>
                                    <p:cond delay="0"/>
                                  </p:stCondLst>
                                  <p:childTnLst>
                                    <p:animRot by="120000">
                                      <p:cBhvr>
                                        <p:cTn id="13" dur="100" fill="hold">
                                          <p:stCondLst>
                                            <p:cond delay="0"/>
                                          </p:stCondLst>
                                        </p:cTn>
                                        <p:tgtEl>
                                          <p:spTgt spid="3"/>
                                        </p:tgtEl>
                                        <p:attrNameLst>
                                          <p:attrName>r</p:attrName>
                                        </p:attrNameLst>
                                      </p:cBhvr>
                                    </p:animRot>
                                    <p:animRot by="-240000">
                                      <p:cBhvr>
                                        <p:cTn id="14" dur="200" fill="hold">
                                          <p:stCondLst>
                                            <p:cond delay="200"/>
                                          </p:stCondLst>
                                        </p:cTn>
                                        <p:tgtEl>
                                          <p:spTgt spid="3"/>
                                        </p:tgtEl>
                                        <p:attrNameLst>
                                          <p:attrName>r</p:attrName>
                                        </p:attrNameLst>
                                      </p:cBhvr>
                                    </p:animRot>
                                    <p:animRot by="240000">
                                      <p:cBhvr>
                                        <p:cTn id="15" dur="200" fill="hold">
                                          <p:stCondLst>
                                            <p:cond delay="400"/>
                                          </p:stCondLst>
                                        </p:cTn>
                                        <p:tgtEl>
                                          <p:spTgt spid="3"/>
                                        </p:tgtEl>
                                        <p:attrNameLst>
                                          <p:attrName>r</p:attrName>
                                        </p:attrNameLst>
                                      </p:cBhvr>
                                    </p:animRot>
                                    <p:animRot by="-240000">
                                      <p:cBhvr>
                                        <p:cTn id="16" dur="200" fill="hold">
                                          <p:stCondLst>
                                            <p:cond delay="600"/>
                                          </p:stCondLst>
                                        </p:cTn>
                                        <p:tgtEl>
                                          <p:spTgt spid="3"/>
                                        </p:tgtEl>
                                        <p:attrNameLst>
                                          <p:attrName>r</p:attrName>
                                        </p:attrNameLst>
                                      </p:cBhvr>
                                    </p:animRot>
                                    <p:animRot by="120000">
                                      <p:cBhvr>
                                        <p:cTn id="17"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78895"/>
            <a:ext cx="8220075" cy="933881"/>
          </a:xfrm>
        </p:spPr>
        <p:txBody>
          <a:bodyPr/>
          <a:lstStyle/>
          <a:p>
            <a:r>
              <a:rPr lang="en-GB" dirty="0"/>
              <a:t>Webster’s Rules</a:t>
            </a:r>
            <a:endParaRPr lang="en-GB" dirty="0">
              <a:latin typeface="Twinkl" pitchFamily="2" charset="0"/>
            </a:endParaRP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6410" y="4321338"/>
            <a:ext cx="2480317" cy="1872803"/>
          </a:xfrm>
          <a:prstGeom prst="rect">
            <a:avLst/>
          </a:prstGeom>
        </p:spPr>
      </p:pic>
      <p:sp>
        <p:nvSpPr>
          <p:cNvPr id="27" name="Rounded Rectangular Callout 26"/>
          <p:cNvSpPr/>
          <p:nvPr/>
        </p:nvSpPr>
        <p:spPr>
          <a:xfrm>
            <a:off x="755576" y="1772816"/>
            <a:ext cx="3456384" cy="1817946"/>
          </a:xfrm>
          <a:prstGeom prst="wedgeRoundRectCallout">
            <a:avLst>
              <a:gd name="adj1" fmla="val -19950"/>
              <a:gd name="adj2" fmla="val 82294"/>
              <a:gd name="adj3" fmla="val 16667"/>
            </a:avLst>
          </a:prstGeom>
          <a:solidFill>
            <a:srgbClr val="FFFBFA"/>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Always tell a trusted adult – like a parent, carer or teacher – if you see anything online that makes you feel worried, scared, upset or confused.</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79912" y="1354809"/>
            <a:ext cx="4392488" cy="4882503"/>
          </a:xfrm>
          <a:prstGeom prst="rect">
            <a:avLst/>
          </a:prstGeom>
        </p:spPr>
      </p:pic>
      <p:pic>
        <p:nvPicPr>
          <p:cNvPr id="18" name="Whole Class"/>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Tree>
    <p:extLst>
      <p:ext uri="{BB962C8B-B14F-4D97-AF65-F5344CB8AC3E}">
        <p14:creationId xmlns:p14="http://schemas.microsoft.com/office/powerpoint/2010/main" val="1144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down)">
                                      <p:cBhvr>
                                        <p:cTn id="11" dur="1000"/>
                                        <p:tgtEl>
                                          <p:spTgt spid="27"/>
                                        </p:tgtEl>
                                      </p:cBhvr>
                                    </p:animEffect>
                                  </p:childTnLst>
                                </p:cTn>
                              </p:par>
                              <p:par>
                                <p:cTn id="12" presetID="32" presetClass="emph" presetSubtype="0" fill="hold" nodeType="withEffect">
                                  <p:stCondLst>
                                    <p:cond delay="0"/>
                                  </p:stCondLst>
                                  <p:childTnLst>
                                    <p:animRot by="120000">
                                      <p:cBhvr>
                                        <p:cTn id="13" dur="100" fill="hold">
                                          <p:stCondLst>
                                            <p:cond delay="0"/>
                                          </p:stCondLst>
                                        </p:cTn>
                                        <p:tgtEl>
                                          <p:spTgt spid="3"/>
                                        </p:tgtEl>
                                        <p:attrNameLst>
                                          <p:attrName>r</p:attrName>
                                        </p:attrNameLst>
                                      </p:cBhvr>
                                    </p:animRot>
                                    <p:animRot by="-240000">
                                      <p:cBhvr>
                                        <p:cTn id="14" dur="200" fill="hold">
                                          <p:stCondLst>
                                            <p:cond delay="200"/>
                                          </p:stCondLst>
                                        </p:cTn>
                                        <p:tgtEl>
                                          <p:spTgt spid="3"/>
                                        </p:tgtEl>
                                        <p:attrNameLst>
                                          <p:attrName>r</p:attrName>
                                        </p:attrNameLst>
                                      </p:cBhvr>
                                    </p:animRot>
                                    <p:animRot by="240000">
                                      <p:cBhvr>
                                        <p:cTn id="15" dur="200" fill="hold">
                                          <p:stCondLst>
                                            <p:cond delay="400"/>
                                          </p:stCondLst>
                                        </p:cTn>
                                        <p:tgtEl>
                                          <p:spTgt spid="3"/>
                                        </p:tgtEl>
                                        <p:attrNameLst>
                                          <p:attrName>r</p:attrName>
                                        </p:attrNameLst>
                                      </p:cBhvr>
                                    </p:animRot>
                                    <p:animRot by="-240000">
                                      <p:cBhvr>
                                        <p:cTn id="16" dur="200" fill="hold">
                                          <p:stCondLst>
                                            <p:cond delay="600"/>
                                          </p:stCondLst>
                                        </p:cTn>
                                        <p:tgtEl>
                                          <p:spTgt spid="3"/>
                                        </p:tgtEl>
                                        <p:attrNameLst>
                                          <p:attrName>r</p:attrName>
                                        </p:attrNameLst>
                                      </p:cBhvr>
                                    </p:animRot>
                                    <p:animRot by="120000">
                                      <p:cBhvr>
                                        <p:cTn id="17"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2" charset="0"/>
              </a:rPr>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2" charset="0"/>
              </a:rPr>
              <a:t>Aim</a:t>
            </a:r>
          </a:p>
        </p:txBody>
      </p:sp>
      <p:sp>
        <p:nvSpPr>
          <p:cNvPr id="16" name="Content Placeholder 15"/>
          <p:cNvSpPr>
            <a:spLocks noGrp="1"/>
          </p:cNvSpPr>
          <p:nvPr>
            <p:ph idx="1"/>
          </p:nvPr>
        </p:nvSpPr>
        <p:spPr/>
        <p:txBody>
          <a:bodyPr>
            <a:normAutofit/>
          </a:bodyPr>
          <a:lstStyle/>
          <a:p>
            <a:r>
              <a:rPr lang="en-GB" dirty="0"/>
              <a:t>I can keep myself safe when I use the Internet.</a:t>
            </a:r>
          </a:p>
        </p:txBody>
      </p:sp>
      <p:sp>
        <p:nvSpPr>
          <p:cNvPr id="20" name="Content Placeholder 15"/>
          <p:cNvSpPr txBox="1">
            <a:spLocks/>
          </p:cNvSpPr>
          <p:nvPr/>
        </p:nvSpPr>
        <p:spPr>
          <a:xfrm>
            <a:off x="628650" y="3466802"/>
            <a:ext cx="7886700" cy="2410469"/>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I can identify risks when using the Internet.</a:t>
            </a:r>
          </a:p>
          <a:p>
            <a:r>
              <a:rPr lang="en-GB" dirty="0">
                <a:latin typeface="Twinkl" pitchFamily="50" charset="0"/>
              </a:rPr>
              <a:t>I understand which things should never be shared online.</a:t>
            </a:r>
          </a:p>
          <a:p>
            <a:r>
              <a:rPr lang="en-GB" dirty="0">
                <a:latin typeface="Twinkl" pitchFamily="50" charset="0"/>
              </a:rPr>
              <a:t>I know what to do if I see something online that makes me </a:t>
            </a:r>
            <a:br>
              <a:rPr lang="en-GB" dirty="0">
                <a:latin typeface="Twinkl" pitchFamily="50" charset="0"/>
              </a:rPr>
            </a:br>
            <a:r>
              <a:rPr lang="en-GB" dirty="0">
                <a:latin typeface="Twinkl" pitchFamily="50" charset="0"/>
              </a:rPr>
              <a:t>feel uncomfortable. </a:t>
            </a:r>
          </a:p>
        </p:txBody>
      </p:sp>
      <p:sp>
        <p:nvSpPr>
          <p:cNvPr id="9" name="TextBox 21"/>
          <p:cNvSpPr txBox="1">
            <a:spLocks noChangeArrowheads="1"/>
          </p:cNvSpPr>
          <p:nvPr/>
        </p:nvSpPr>
        <p:spPr bwMode="auto">
          <a:xfrm>
            <a:off x="2627784" y="6245477"/>
            <a:ext cx="3888432"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GB" sz="800" baseline="30000" dirty="0">
                <a:latin typeface="Tuffy-TTF" panose="020B0603060100000000" pitchFamily="34" charset="0"/>
                <a:cs typeface="Arial" panose="020B0604020202020204" pitchFamily="34" charset="0"/>
              </a:rPr>
              <a:t>This resource is fully in line with the Learning Outcomes and Core Themes outlined in the PSHE Association’s </a:t>
            </a:r>
            <a:r>
              <a:rPr lang="en-GB" sz="800" b="1" u="sng" baseline="30000" dirty="0">
                <a:solidFill>
                  <a:schemeClr val="accent1"/>
                </a:solidFill>
                <a:latin typeface="Tuffy-TTF" panose="020B0603060100000000" pitchFamily="34" charset="0"/>
                <a:cs typeface="Arial" panose="020B0604020202020204" pitchFamily="34" charset="0"/>
                <a:hlinkClick r:id="rId2"/>
              </a:rPr>
              <a:t>Programme of Study</a:t>
            </a:r>
            <a:r>
              <a:rPr lang="en-GB" sz="800" baseline="30000" dirty="0">
                <a:latin typeface="Tuffy-TTF" panose="020B0603060100000000" pitchFamily="34" charset="0"/>
                <a:cs typeface="Arial" panose="020B0604020202020204" pitchFamily="34" charset="0"/>
              </a:rPr>
              <a:t>.</a:t>
            </a:r>
          </a:p>
        </p:txBody>
      </p:sp>
    </p:spTree>
    <p:extLst>
      <p:ext uri="{BB962C8B-B14F-4D97-AF65-F5344CB8AC3E}">
        <p14:creationId xmlns:p14="http://schemas.microsoft.com/office/powerpoint/2010/main" val="44728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539750" y="1418302"/>
            <a:ext cx="8064250" cy="4890423"/>
          </a:xfrm>
          <a:prstGeom prst="roundRect">
            <a:avLst>
              <a:gd name="adj" fmla="val 5043"/>
            </a:avLst>
          </a:prstGeom>
          <a:solidFill>
            <a:srgbClr val="F7B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827088" y="1564987"/>
            <a:ext cx="3744912" cy="923330"/>
          </a:xfrm>
          <a:prstGeom prst="rect">
            <a:avLst/>
          </a:prstGeom>
        </p:spPr>
        <p:txBody>
          <a:bodyPr wrap="square">
            <a:spAutoFit/>
          </a:bodyPr>
          <a:lstStyle/>
          <a:p>
            <a:r>
              <a:rPr lang="en-GB" dirty="0"/>
              <a:t>Displaying</a:t>
            </a:r>
            <a:r>
              <a:rPr lang="en-GB" b="1" dirty="0"/>
              <a:t> Webster’s Rules Poster </a:t>
            </a:r>
            <a:r>
              <a:rPr lang="en-GB" dirty="0"/>
              <a:t>in school will help us to stay safe when we use the Internet.</a:t>
            </a:r>
          </a:p>
        </p:txBody>
      </p:sp>
      <p:sp>
        <p:nvSpPr>
          <p:cNvPr id="2" name="Title 1"/>
          <p:cNvSpPr>
            <a:spLocks noGrp="1"/>
          </p:cNvSpPr>
          <p:nvPr>
            <p:ph type="title"/>
          </p:nvPr>
        </p:nvSpPr>
        <p:spPr>
          <a:xfrm>
            <a:off x="457198" y="478895"/>
            <a:ext cx="8220075" cy="933881"/>
          </a:xfrm>
        </p:spPr>
        <p:txBody>
          <a:bodyPr/>
          <a:lstStyle/>
          <a:p>
            <a:r>
              <a:rPr lang="en-GB" dirty="0"/>
              <a:t>Webster’s Rules</a:t>
            </a:r>
            <a:endParaRPr lang="en-GB" dirty="0">
              <a:latin typeface="Twinkl" pitchFamily="2" charset="0"/>
            </a:endParaRPr>
          </a:p>
        </p:txBody>
      </p:sp>
      <p:pic>
        <p:nvPicPr>
          <p:cNvPr id="30" name="Picture 2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04048" y="1565596"/>
            <a:ext cx="3303125" cy="4671106"/>
          </a:xfrm>
          <a:prstGeom prst="rect">
            <a:avLst/>
          </a:prstGeom>
          <a:ln>
            <a:solidFill>
              <a:schemeClr val="tx1"/>
            </a:solidFill>
          </a:ln>
        </p:spPr>
      </p:pic>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t="6433" b="2103"/>
          <a:stretch/>
        </p:blipFill>
        <p:spPr>
          <a:xfrm>
            <a:off x="539749" y="2492896"/>
            <a:ext cx="4330165" cy="3816425"/>
          </a:xfrm>
          <a:prstGeom prst="rect">
            <a:avLst/>
          </a:prstGeom>
        </p:spPr>
      </p:pic>
      <p:pic>
        <p:nvPicPr>
          <p:cNvPr id="28" name="Whole Class"/>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
        <p:nvSpPr>
          <p:cNvPr id="8" name="Rectangle 7"/>
          <p:cNvSpPr/>
          <p:nvPr/>
        </p:nvSpPr>
        <p:spPr>
          <a:xfrm>
            <a:off x="813973" y="1565596"/>
            <a:ext cx="3915853" cy="4524315"/>
          </a:xfrm>
          <a:prstGeom prst="rect">
            <a:avLst/>
          </a:prstGeom>
        </p:spPr>
        <p:txBody>
          <a:bodyPr wrap="square">
            <a:spAutoFit/>
          </a:bodyPr>
          <a:lstStyle/>
          <a:p>
            <a:r>
              <a:rPr lang="en-GB" dirty="0"/>
              <a:t>Webster's rules can help us enjoy the internet safely and use it for all the fantastic things we enjoy about it.</a:t>
            </a:r>
          </a:p>
          <a:p>
            <a:endParaRPr lang="en-GB" dirty="0"/>
          </a:p>
          <a:p>
            <a:r>
              <a:rPr lang="en-GB" dirty="0"/>
              <a:t>While we do this it is a really good idea to limit the amount of time we spend on it. </a:t>
            </a:r>
          </a:p>
          <a:p>
            <a:endParaRPr lang="en-GB" dirty="0"/>
          </a:p>
          <a:p>
            <a:r>
              <a:rPr lang="en-GB" dirty="0"/>
              <a:t>Spending excessive amounts of time online can have an impact on our wellbeing by making us not enjoy what is going on around us now. </a:t>
            </a:r>
          </a:p>
          <a:p>
            <a:endParaRPr lang="en-GB" dirty="0"/>
          </a:p>
          <a:p>
            <a:r>
              <a:rPr lang="en-GB" dirty="0"/>
              <a:t>Enjoy the internet as a hobby, but take part in lots of other fun </a:t>
            </a:r>
            <a:br>
              <a:rPr lang="en-GB" dirty="0"/>
            </a:br>
            <a:r>
              <a:rPr lang="en-GB" dirty="0"/>
              <a:t>things too!</a:t>
            </a:r>
          </a:p>
        </p:txBody>
      </p:sp>
    </p:spTree>
    <p:extLst>
      <p:ext uri="{BB962C8B-B14F-4D97-AF65-F5344CB8AC3E}">
        <p14:creationId xmlns:p14="http://schemas.microsoft.com/office/powerpoint/2010/main" val="296254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500"/>
                                        <p:tgtEl>
                                          <p:spTgt spid="17"/>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xit" presetSubtype="0" fill="hold" nodeType="clickEffect">
                                  <p:stCondLst>
                                    <p:cond delay="0"/>
                                  </p:stCondLst>
                                  <p:childTnLst>
                                    <p:animEffect transition="out" filter="fade">
                                      <p:cBhvr>
                                        <p:cTn id="15" dur="1000"/>
                                        <p:tgtEl>
                                          <p:spTgt spid="4"/>
                                        </p:tgtEl>
                                      </p:cBhvr>
                                    </p:animEffect>
                                    <p:anim calcmode="lin" valueType="num">
                                      <p:cBhvr>
                                        <p:cTn id="16" dur="1000"/>
                                        <p:tgtEl>
                                          <p:spTgt spid="4"/>
                                        </p:tgtEl>
                                        <p:attrNameLst>
                                          <p:attrName>ppt_x</p:attrName>
                                        </p:attrNameLst>
                                      </p:cBhvr>
                                      <p:tavLst>
                                        <p:tav tm="0">
                                          <p:val>
                                            <p:strVal val="ppt_x"/>
                                          </p:val>
                                        </p:tav>
                                        <p:tav tm="100000">
                                          <p:val>
                                            <p:strVal val="ppt_x"/>
                                          </p:val>
                                        </p:tav>
                                      </p:tavLst>
                                    </p:anim>
                                    <p:anim calcmode="lin" valueType="num">
                                      <p:cBhvr>
                                        <p:cTn id="17" dur="1000"/>
                                        <p:tgtEl>
                                          <p:spTgt spid="4"/>
                                        </p:tgtEl>
                                        <p:attrNameLst>
                                          <p:attrName>ppt_y</p:attrName>
                                        </p:attrNameLst>
                                      </p:cBhvr>
                                      <p:tavLst>
                                        <p:tav tm="0">
                                          <p:val>
                                            <p:strVal val="ppt_y"/>
                                          </p:val>
                                        </p:tav>
                                        <p:tav tm="100000">
                                          <p:val>
                                            <p:strVal val="ppt_y+.1"/>
                                          </p:val>
                                        </p:tav>
                                      </p:tavLst>
                                    </p:anim>
                                    <p:set>
                                      <p:cBhvr>
                                        <p:cTn id="18" dur="1" fill="hold">
                                          <p:stCondLst>
                                            <p:cond delay="999"/>
                                          </p:stCondLst>
                                        </p:cTn>
                                        <p:tgtEl>
                                          <p:spTgt spid="4"/>
                                        </p:tgtEl>
                                        <p:attrNameLst>
                                          <p:attrName>style.visibility</p:attrName>
                                        </p:attrNameLst>
                                      </p:cBhvr>
                                      <p:to>
                                        <p:strVal val="hidden"/>
                                      </p:to>
                                    </p:set>
                                  </p:childTnLst>
                                </p:cTn>
                              </p:par>
                              <p:par>
                                <p:cTn id="19" presetID="42" presetClass="exit" presetSubtype="0" fill="hold" grpId="0" nodeType="withEffect">
                                  <p:stCondLst>
                                    <p:cond delay="0"/>
                                  </p:stCondLst>
                                  <p:childTnLst>
                                    <p:animEffect transition="out" filter="fade">
                                      <p:cBhvr>
                                        <p:cTn id="20" dur="1000"/>
                                        <p:tgtEl>
                                          <p:spTgt spid="27"/>
                                        </p:tgtEl>
                                      </p:cBhvr>
                                    </p:animEffect>
                                    <p:anim calcmode="lin" valueType="num">
                                      <p:cBhvr>
                                        <p:cTn id="21" dur="1000"/>
                                        <p:tgtEl>
                                          <p:spTgt spid="27"/>
                                        </p:tgtEl>
                                        <p:attrNameLst>
                                          <p:attrName>ppt_x</p:attrName>
                                        </p:attrNameLst>
                                      </p:cBhvr>
                                      <p:tavLst>
                                        <p:tav tm="0">
                                          <p:val>
                                            <p:strVal val="ppt_x"/>
                                          </p:val>
                                        </p:tav>
                                        <p:tav tm="100000">
                                          <p:val>
                                            <p:strVal val="ppt_x"/>
                                          </p:val>
                                        </p:tav>
                                      </p:tavLst>
                                    </p:anim>
                                    <p:anim calcmode="lin" valueType="num">
                                      <p:cBhvr>
                                        <p:cTn id="22" dur="1000"/>
                                        <p:tgtEl>
                                          <p:spTgt spid="27"/>
                                        </p:tgtEl>
                                        <p:attrNameLst>
                                          <p:attrName>ppt_y</p:attrName>
                                        </p:attrNameLst>
                                      </p:cBhvr>
                                      <p:tavLst>
                                        <p:tav tm="0">
                                          <p:val>
                                            <p:strVal val="ppt_y"/>
                                          </p:val>
                                        </p:tav>
                                        <p:tav tm="100000">
                                          <p:val>
                                            <p:strVal val="ppt_y+.1"/>
                                          </p:val>
                                        </p:tav>
                                      </p:tavLst>
                                    </p:anim>
                                    <p:set>
                                      <p:cBhvr>
                                        <p:cTn id="23" dur="1" fill="hold">
                                          <p:stCondLst>
                                            <p:cond delay="999"/>
                                          </p:stCondLst>
                                        </p:cTn>
                                        <p:tgtEl>
                                          <p:spTgt spid="27"/>
                                        </p:tgtEl>
                                        <p:attrNameLst>
                                          <p:attrName>style.visibility</p:attrName>
                                        </p:attrNameLst>
                                      </p:cBhvr>
                                      <p:to>
                                        <p:strVal val="hidden"/>
                                      </p:to>
                                    </p:set>
                                  </p:childTnLst>
                                </p:cTn>
                              </p:par>
                              <p:par>
                                <p:cTn id="24" presetID="42" presetClass="exit" presetSubtype="0" fill="hold" grpId="0" nodeType="withEffect">
                                  <p:stCondLst>
                                    <p:cond delay="0"/>
                                  </p:stCondLst>
                                  <p:childTnLst>
                                    <p:animEffect transition="out" filter="fade">
                                      <p:cBhvr>
                                        <p:cTn id="25" dur="1000"/>
                                        <p:tgtEl>
                                          <p:spTgt spid="8"/>
                                        </p:tgtEl>
                                      </p:cBhvr>
                                    </p:animEffect>
                                    <p:anim calcmode="lin" valueType="num">
                                      <p:cBhvr>
                                        <p:cTn id="26" dur="1000"/>
                                        <p:tgtEl>
                                          <p:spTgt spid="8"/>
                                        </p:tgtEl>
                                        <p:attrNameLst>
                                          <p:attrName>ppt_x</p:attrName>
                                        </p:attrNameLst>
                                      </p:cBhvr>
                                      <p:tavLst>
                                        <p:tav tm="0">
                                          <p:val>
                                            <p:strVal val="ppt_x"/>
                                          </p:val>
                                        </p:tav>
                                        <p:tav tm="100000">
                                          <p:val>
                                            <p:strVal val="ppt_x"/>
                                          </p:val>
                                        </p:tav>
                                      </p:tavLst>
                                    </p:anim>
                                    <p:anim calcmode="lin" valueType="num">
                                      <p:cBhvr>
                                        <p:cTn id="27" dur="1000"/>
                                        <p:tgtEl>
                                          <p:spTgt spid="8"/>
                                        </p:tgtEl>
                                        <p:attrNameLst>
                                          <p:attrName>ppt_y</p:attrName>
                                        </p:attrNameLst>
                                      </p:cBhvr>
                                      <p:tavLst>
                                        <p:tav tm="0">
                                          <p:val>
                                            <p:strVal val="ppt_y"/>
                                          </p:val>
                                        </p:tav>
                                        <p:tav tm="100000">
                                          <p:val>
                                            <p:strVal val="ppt_y+.1"/>
                                          </p:val>
                                        </p:tav>
                                      </p:tavLst>
                                    </p:anim>
                                    <p:set>
                                      <p:cBhvr>
                                        <p:cTn id="28" dur="1" fill="hold">
                                          <p:stCondLst>
                                            <p:cond delay="999"/>
                                          </p:stCondLst>
                                        </p:cTn>
                                        <p:tgtEl>
                                          <p:spTgt spid="8"/>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fade">
                                      <p:cBhvr>
                                        <p:cTn id="31" dur="500"/>
                                        <p:tgtEl>
                                          <p:spTgt spid="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xEl>
                                              <p:pRg st="2" end="2"/>
                                            </p:txEl>
                                          </p:spTgt>
                                        </p:tgtEl>
                                        <p:attrNameLst>
                                          <p:attrName>style.visibility</p:attrName>
                                        </p:attrNameLst>
                                      </p:cBhvr>
                                      <p:to>
                                        <p:strVal val="visible"/>
                                      </p:to>
                                    </p:set>
                                    <p:animEffect transition="in" filter="fade">
                                      <p:cBhvr>
                                        <p:cTn id="36" dur="500"/>
                                        <p:tgtEl>
                                          <p:spTgt spid="8">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
                                            <p:txEl>
                                              <p:pRg st="4" end="4"/>
                                            </p:txEl>
                                          </p:spTgt>
                                        </p:tgtEl>
                                        <p:attrNameLst>
                                          <p:attrName>style.visibility</p:attrName>
                                        </p:attrNameLst>
                                      </p:cBhvr>
                                      <p:to>
                                        <p:strVal val="visible"/>
                                      </p:to>
                                    </p:set>
                                    <p:animEffect transition="in" filter="fade">
                                      <p:cBhvr>
                                        <p:cTn id="41" dur="500"/>
                                        <p:tgtEl>
                                          <p:spTgt spid="8">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8">
                                            <p:txEl>
                                              <p:pRg st="6" end="6"/>
                                            </p:txEl>
                                          </p:spTgt>
                                        </p:tgtEl>
                                        <p:attrNameLst>
                                          <p:attrName>style.visibility</p:attrName>
                                        </p:attrNameLst>
                                      </p:cBhvr>
                                      <p:to>
                                        <p:strVal val="visible"/>
                                      </p:to>
                                    </p:set>
                                    <p:animEffect transition="in" filter="fade">
                                      <p:cBhvr>
                                        <p:cTn id="46"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The Big Questions</a:t>
            </a:r>
          </a:p>
        </p:txBody>
      </p:sp>
    </p:spTree>
    <p:extLst>
      <p:ext uri="{BB962C8B-B14F-4D97-AF65-F5344CB8AC3E}">
        <p14:creationId xmlns:p14="http://schemas.microsoft.com/office/powerpoint/2010/main" val="91465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The Big Questions</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40000" y="543600"/>
            <a:ext cx="864000" cy="864000"/>
          </a:xfrm>
          <a:prstGeom prst="rect">
            <a:avLst/>
          </a:prstGeom>
        </p:spPr>
      </p:pic>
      <p:sp>
        <p:nvSpPr>
          <p:cNvPr id="4" name="Rounded Rectangular Callout 3"/>
          <p:cNvSpPr/>
          <p:nvPr/>
        </p:nvSpPr>
        <p:spPr>
          <a:xfrm>
            <a:off x="3203847" y="1876253"/>
            <a:ext cx="2673707" cy="1226360"/>
          </a:xfrm>
          <a:prstGeom prst="wedgeRoundRectCallout">
            <a:avLst>
              <a:gd name="adj1" fmla="val -59168"/>
              <a:gd name="adj2" fmla="val 32502"/>
              <a:gd name="adj3" fmla="val 16667"/>
            </a:avLst>
          </a:prstGeom>
          <a:solidFill>
            <a:srgbClr val="FFFBFA"/>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How can we use the Internet in a safe way?</a:t>
            </a: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b="17856"/>
          <a:stretch/>
        </p:blipFill>
        <p:spPr>
          <a:xfrm flipH="1">
            <a:off x="86762" y="1843442"/>
            <a:ext cx="4631835" cy="5041942"/>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b="29918"/>
          <a:stretch/>
        </p:blipFill>
        <p:spPr>
          <a:xfrm flipH="1">
            <a:off x="5877554" y="1537906"/>
            <a:ext cx="2726695" cy="5347478"/>
          </a:xfrm>
          <a:prstGeom prst="rect">
            <a:avLst/>
          </a:prstGeom>
        </p:spPr>
      </p:pic>
      <p:sp>
        <p:nvSpPr>
          <p:cNvPr id="5" name="Rounded Rectangular Callout 4"/>
          <p:cNvSpPr/>
          <p:nvPr/>
        </p:nvSpPr>
        <p:spPr>
          <a:xfrm>
            <a:off x="3923928" y="3212976"/>
            <a:ext cx="2537010" cy="1234382"/>
          </a:xfrm>
          <a:prstGeom prst="wedgeRoundRectCallout">
            <a:avLst>
              <a:gd name="adj1" fmla="val 66637"/>
              <a:gd name="adj2" fmla="val -41989"/>
              <a:gd name="adj3" fmla="val 16667"/>
            </a:avLst>
          </a:prstGeom>
          <a:solidFill>
            <a:srgbClr val="FFFBFA"/>
          </a:solidFill>
          <a:ln w="28575">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What rules must we follow when using the Internet?</a:t>
            </a:r>
          </a:p>
        </p:txBody>
      </p:sp>
      <p:sp>
        <p:nvSpPr>
          <p:cNvPr id="21" name="Rounded Rectangle 20"/>
          <p:cNvSpPr/>
          <p:nvPr/>
        </p:nvSpPr>
        <p:spPr>
          <a:xfrm>
            <a:off x="935633" y="5085184"/>
            <a:ext cx="7272734" cy="834663"/>
          </a:xfrm>
          <a:prstGeom prst="roundRect">
            <a:avLst>
              <a:gd name="adj" fmla="val 26700"/>
            </a:avLst>
          </a:prstGeom>
          <a:solidFill>
            <a:srgbClr val="00928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algn="ctr"/>
            <a:r>
              <a:rPr lang="en-GB" b="1" dirty="0">
                <a:solidFill>
                  <a:schemeClr val="bg1"/>
                </a:solidFill>
              </a:rPr>
              <a:t>What have you learnt today that will help you in everyday life? </a:t>
            </a:r>
          </a:p>
        </p:txBody>
      </p:sp>
    </p:spTree>
    <p:extLst>
      <p:ext uri="{BB962C8B-B14F-4D97-AF65-F5344CB8AC3E}">
        <p14:creationId xmlns:p14="http://schemas.microsoft.com/office/powerpoint/2010/main" val="27528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The Big Questions</a:t>
            </a:r>
          </a:p>
        </p:txBody>
      </p:sp>
    </p:spTree>
    <p:extLst>
      <p:ext uri="{BB962C8B-B14F-4D97-AF65-F5344CB8AC3E}">
        <p14:creationId xmlns:p14="http://schemas.microsoft.com/office/powerpoint/2010/main" val="1286237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The Big Questions</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40000" y="543600"/>
            <a:ext cx="864000" cy="864000"/>
          </a:xfrm>
          <a:prstGeom prst="rect">
            <a:avLst/>
          </a:prstGeom>
        </p:spPr>
      </p:pic>
      <p:sp>
        <p:nvSpPr>
          <p:cNvPr id="4" name="Rounded Rectangular Callout 3"/>
          <p:cNvSpPr/>
          <p:nvPr/>
        </p:nvSpPr>
        <p:spPr>
          <a:xfrm>
            <a:off x="3203847" y="1876253"/>
            <a:ext cx="2673707" cy="1226360"/>
          </a:xfrm>
          <a:prstGeom prst="wedgeRoundRectCallout">
            <a:avLst>
              <a:gd name="adj1" fmla="val -59168"/>
              <a:gd name="adj2" fmla="val 32502"/>
              <a:gd name="adj3" fmla="val 16667"/>
            </a:avLst>
          </a:prstGeom>
          <a:solidFill>
            <a:srgbClr val="FFFBFA"/>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How can we use the Internet in a safe way?</a:t>
            </a: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b="17856"/>
          <a:stretch/>
        </p:blipFill>
        <p:spPr>
          <a:xfrm flipH="1">
            <a:off x="86762" y="1843442"/>
            <a:ext cx="4631835" cy="5041942"/>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b="29918"/>
          <a:stretch/>
        </p:blipFill>
        <p:spPr>
          <a:xfrm flipH="1">
            <a:off x="5877554" y="1537906"/>
            <a:ext cx="2726695" cy="5347478"/>
          </a:xfrm>
          <a:prstGeom prst="rect">
            <a:avLst/>
          </a:prstGeom>
        </p:spPr>
      </p:pic>
      <p:sp>
        <p:nvSpPr>
          <p:cNvPr id="5" name="Rounded Rectangular Callout 4"/>
          <p:cNvSpPr/>
          <p:nvPr/>
        </p:nvSpPr>
        <p:spPr>
          <a:xfrm>
            <a:off x="3923928" y="3212976"/>
            <a:ext cx="2537010" cy="1234382"/>
          </a:xfrm>
          <a:prstGeom prst="wedgeRoundRectCallout">
            <a:avLst>
              <a:gd name="adj1" fmla="val 66637"/>
              <a:gd name="adj2" fmla="val -41989"/>
              <a:gd name="adj3" fmla="val 16667"/>
            </a:avLst>
          </a:prstGeom>
          <a:solidFill>
            <a:srgbClr val="FFFBFA"/>
          </a:solidFill>
          <a:ln w="28575">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What rules must we follow when using the Internet?</a:t>
            </a:r>
          </a:p>
        </p:txBody>
      </p:sp>
    </p:spTree>
    <p:extLst>
      <p:ext uri="{BB962C8B-B14F-4D97-AF65-F5344CB8AC3E}">
        <p14:creationId xmlns:p14="http://schemas.microsoft.com/office/powerpoint/2010/main" val="249696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Reconnecting</a:t>
            </a:r>
          </a:p>
        </p:txBody>
      </p:sp>
    </p:spTree>
    <p:extLst>
      <p:ext uri="{BB962C8B-B14F-4D97-AF65-F5344CB8AC3E}">
        <p14:creationId xmlns:p14="http://schemas.microsoft.com/office/powerpoint/2010/main" val="3884373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02616" y="3431768"/>
            <a:ext cx="3810206" cy="2876957"/>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02615" y="2553661"/>
            <a:ext cx="4423153" cy="3755064"/>
          </a:xfrm>
          <a:prstGeom prst="rect">
            <a:avLst/>
          </a:prstGeom>
        </p:spPr>
      </p:pic>
      <p:sp>
        <p:nvSpPr>
          <p:cNvPr id="2" name="Title 1"/>
          <p:cNvSpPr>
            <a:spLocks noGrp="1"/>
          </p:cNvSpPr>
          <p:nvPr>
            <p:ph type="title"/>
          </p:nvPr>
        </p:nvSpPr>
        <p:spPr>
          <a:xfrm>
            <a:off x="457198" y="478895"/>
            <a:ext cx="8220075" cy="933881"/>
          </a:xfrm>
        </p:spPr>
        <p:txBody>
          <a:bodyPr/>
          <a:lstStyle/>
          <a:p>
            <a:r>
              <a:rPr lang="en-GB" dirty="0"/>
              <a:t>Meet Webster</a:t>
            </a:r>
            <a:endParaRPr lang="en-GB" dirty="0">
              <a:latin typeface="Twinkl" pitchFamily="2" charset="0"/>
            </a:endParaRPr>
          </a:p>
        </p:txBody>
      </p:sp>
      <p:sp>
        <p:nvSpPr>
          <p:cNvPr id="27" name="Rounded Rectangular Callout 26"/>
          <p:cNvSpPr/>
          <p:nvPr/>
        </p:nvSpPr>
        <p:spPr>
          <a:xfrm>
            <a:off x="1187864" y="2187861"/>
            <a:ext cx="2537010" cy="1234382"/>
          </a:xfrm>
          <a:prstGeom prst="wedgeRoundRectCallout">
            <a:avLst>
              <a:gd name="adj1" fmla="val 50118"/>
              <a:gd name="adj2" fmla="val 88676"/>
              <a:gd name="adj3" fmla="val 16667"/>
            </a:avLst>
          </a:prstGeom>
          <a:solidFill>
            <a:srgbClr val="FFFBFA"/>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Hi, kids! It’s great to meet you all!</a:t>
            </a:r>
          </a:p>
        </p:txBody>
      </p:sp>
      <p:sp>
        <p:nvSpPr>
          <p:cNvPr id="28" name="Rounded Rectangle 27"/>
          <p:cNvSpPr/>
          <p:nvPr/>
        </p:nvSpPr>
        <p:spPr>
          <a:xfrm>
            <a:off x="755650" y="1784643"/>
            <a:ext cx="7632700" cy="834663"/>
          </a:xfrm>
          <a:prstGeom prst="roundRect">
            <a:avLst>
              <a:gd name="adj" fmla="val 26700"/>
            </a:avLst>
          </a:prstGeom>
          <a:solidFill>
            <a:srgbClr val="FFFBFA"/>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algn="ctr"/>
            <a:r>
              <a:rPr lang="en-GB" dirty="0">
                <a:solidFill>
                  <a:schemeClr val="tx1"/>
                </a:solidFill>
              </a:rPr>
              <a:t>Let’s meet Webster! He’s the World Wide Web spider and he is here to help us learn about staying safe online.</a:t>
            </a:r>
          </a:p>
        </p:txBody>
      </p:sp>
      <p:pic>
        <p:nvPicPr>
          <p:cNvPr id="29" name="Whole Class"/>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Tree>
    <p:extLst>
      <p:ext uri="{BB962C8B-B14F-4D97-AF65-F5344CB8AC3E}">
        <p14:creationId xmlns:p14="http://schemas.microsoft.com/office/powerpoint/2010/main" val="371993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28"/>
                                        </p:tgtEl>
                                      </p:cBhvr>
                                    </p:animEffect>
                                    <p:set>
                                      <p:cBhvr>
                                        <p:cTn id="18" dur="1" fill="hold">
                                          <p:stCondLst>
                                            <p:cond delay="499"/>
                                          </p:stCondLst>
                                        </p:cTn>
                                        <p:tgtEl>
                                          <p:spTgt spid="28"/>
                                        </p:tgtEl>
                                        <p:attrNameLst>
                                          <p:attrName>style.visibility</p:attrName>
                                        </p:attrNameLst>
                                      </p:cBhvr>
                                      <p:to>
                                        <p:strVal val="hidden"/>
                                      </p:to>
                                    </p:set>
                                  </p:childTnLst>
                                </p:cTn>
                              </p:par>
                            </p:childTnLst>
                          </p:cTn>
                        </p:par>
                        <p:par>
                          <p:cTn id="19" fill="hold">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10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3"/>
                                        </p:tgtEl>
                                        <p:attrNameLst>
                                          <p:attrName>style.visibility</p:attrName>
                                        </p:attrNameLst>
                                      </p:cBhvr>
                                      <p:to>
                                        <p:strVal val="hidden"/>
                                      </p:to>
                                    </p:set>
                                  </p:childTnLst>
                                </p:cTn>
                              </p:par>
                            </p:childTnLst>
                          </p:cTn>
                        </p:par>
                        <p:par>
                          <p:cTn id="29" fill="hold">
                            <p:stCondLst>
                              <p:cond delay="0"/>
                            </p:stCondLst>
                            <p:childTnLst>
                              <p:par>
                                <p:cTn id="30" presetID="32" presetClass="emph" presetSubtype="0" fill="hold" nodeType="afterEffect">
                                  <p:stCondLst>
                                    <p:cond delay="250"/>
                                  </p:stCondLst>
                                  <p:childTnLst>
                                    <p:animRot by="120000">
                                      <p:cBhvr>
                                        <p:cTn id="31" dur="100" fill="hold">
                                          <p:stCondLst>
                                            <p:cond delay="0"/>
                                          </p:stCondLst>
                                        </p:cTn>
                                        <p:tgtEl>
                                          <p:spTgt spid="5"/>
                                        </p:tgtEl>
                                        <p:attrNameLst>
                                          <p:attrName>r</p:attrName>
                                        </p:attrNameLst>
                                      </p:cBhvr>
                                    </p:animRot>
                                    <p:animRot by="-240000">
                                      <p:cBhvr>
                                        <p:cTn id="32" dur="200" fill="hold">
                                          <p:stCondLst>
                                            <p:cond delay="200"/>
                                          </p:stCondLst>
                                        </p:cTn>
                                        <p:tgtEl>
                                          <p:spTgt spid="5"/>
                                        </p:tgtEl>
                                        <p:attrNameLst>
                                          <p:attrName>r</p:attrName>
                                        </p:attrNameLst>
                                      </p:cBhvr>
                                    </p:animRot>
                                    <p:animRot by="240000">
                                      <p:cBhvr>
                                        <p:cTn id="33" dur="200" fill="hold">
                                          <p:stCondLst>
                                            <p:cond delay="400"/>
                                          </p:stCondLst>
                                        </p:cTn>
                                        <p:tgtEl>
                                          <p:spTgt spid="5"/>
                                        </p:tgtEl>
                                        <p:attrNameLst>
                                          <p:attrName>r</p:attrName>
                                        </p:attrNameLst>
                                      </p:cBhvr>
                                    </p:animRot>
                                    <p:animRot by="-240000">
                                      <p:cBhvr>
                                        <p:cTn id="34" dur="200" fill="hold">
                                          <p:stCondLst>
                                            <p:cond delay="600"/>
                                          </p:stCondLst>
                                        </p:cTn>
                                        <p:tgtEl>
                                          <p:spTgt spid="5"/>
                                        </p:tgtEl>
                                        <p:attrNameLst>
                                          <p:attrName>r</p:attrName>
                                        </p:attrNameLst>
                                      </p:cBhvr>
                                    </p:animRot>
                                    <p:animRot by="120000">
                                      <p:cBhvr>
                                        <p:cTn id="35"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l="957" t="44658" r="48079" b="9115"/>
          <a:stretch/>
        </p:blipFill>
        <p:spPr>
          <a:xfrm>
            <a:off x="755650" y="1412776"/>
            <a:ext cx="7669860" cy="4919421"/>
          </a:xfrm>
          <a:prstGeom prst="roundRect">
            <a:avLst>
              <a:gd name="adj" fmla="val 2193"/>
            </a:avLst>
          </a:prstGeom>
        </p:spPr>
      </p:pic>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b="6294"/>
          <a:stretch/>
        </p:blipFill>
        <p:spPr>
          <a:xfrm>
            <a:off x="971600" y="2417425"/>
            <a:ext cx="4429614" cy="3963903"/>
          </a:xfrm>
          <a:prstGeom prst="rect">
            <a:avLst/>
          </a:prstGeom>
        </p:spPr>
      </p:pic>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t="13551"/>
          <a:stretch/>
        </p:blipFill>
        <p:spPr>
          <a:xfrm>
            <a:off x="5780188" y="-2158609"/>
            <a:ext cx="2392212" cy="2731248"/>
          </a:xfrm>
          <a:prstGeom prst="rect">
            <a:avLst/>
          </a:prstGeom>
        </p:spPr>
      </p:pic>
      <p:pic>
        <p:nvPicPr>
          <p:cNvPr id="16" name="Picture 15"/>
          <p:cNvPicPr>
            <a:picLocks noChangeAspect="1"/>
          </p:cNvPicPr>
          <p:nvPr/>
        </p:nvPicPr>
        <p:blipFill rotWithShape="1">
          <a:blip r:embed="rId5"/>
          <a:srcRect l="53780" t="-2084" r="5852" b="79078"/>
          <a:stretch/>
        </p:blipFill>
        <p:spPr>
          <a:xfrm>
            <a:off x="-612576" y="-143025"/>
            <a:ext cx="9865096" cy="1581250"/>
          </a:xfrm>
          <a:prstGeom prst="rect">
            <a:avLst/>
          </a:prstGeom>
        </p:spPr>
      </p:pic>
      <p:sp>
        <p:nvSpPr>
          <p:cNvPr id="2" name="Title 1"/>
          <p:cNvSpPr>
            <a:spLocks noGrp="1"/>
          </p:cNvSpPr>
          <p:nvPr>
            <p:ph type="title"/>
          </p:nvPr>
        </p:nvSpPr>
        <p:spPr>
          <a:xfrm>
            <a:off x="457198" y="478895"/>
            <a:ext cx="8220075" cy="933881"/>
          </a:xfrm>
        </p:spPr>
        <p:txBody>
          <a:bodyPr/>
          <a:lstStyle/>
          <a:p>
            <a:r>
              <a:rPr lang="en-GB" dirty="0"/>
              <a:t>Meet Webster</a:t>
            </a:r>
            <a:endParaRPr lang="en-GB" dirty="0">
              <a:latin typeface="Twinkl" pitchFamily="2" charset="0"/>
            </a:endParaRPr>
          </a:p>
        </p:txBody>
      </p:sp>
      <p:sp>
        <p:nvSpPr>
          <p:cNvPr id="28" name="Rounded Rectangle 27"/>
          <p:cNvSpPr/>
          <p:nvPr/>
        </p:nvSpPr>
        <p:spPr>
          <a:xfrm>
            <a:off x="5076055" y="1544481"/>
            <a:ext cx="3349455" cy="4747352"/>
          </a:xfrm>
          <a:prstGeom prst="roundRect">
            <a:avLst>
              <a:gd name="adj" fmla="val 9510"/>
            </a:avLst>
          </a:prstGeom>
          <a:solidFill>
            <a:srgbClr val="FFFBFA"/>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numCol="1" rtlCol="0" anchor="t" anchorCtr="0"/>
          <a:lstStyle/>
          <a:p>
            <a:r>
              <a:rPr lang="en-GB" dirty="0">
                <a:solidFill>
                  <a:schemeClr val="tx1"/>
                </a:solidFill>
              </a:rPr>
              <a:t>Many people use the Internet every day. People go online on mobile phones, tablets, laptops and computers – at school, work and at home.</a:t>
            </a:r>
          </a:p>
        </p:txBody>
      </p:sp>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24328" y="3508776"/>
            <a:ext cx="578413" cy="1062070"/>
          </a:xfrm>
          <a:prstGeom prst="rect">
            <a:avLst/>
          </a:prstGeom>
        </p:spPr>
      </p:pic>
      <p:pic>
        <p:nvPicPr>
          <p:cNvPr id="8" name="Picture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64088" y="3534224"/>
            <a:ext cx="1335412" cy="1062070"/>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054415" y="4702550"/>
            <a:ext cx="1812805" cy="1466851"/>
          </a:xfrm>
          <a:prstGeom prst="rect">
            <a:avLst/>
          </a:prstGeom>
        </p:spPr>
      </p:pic>
      <p:sp>
        <p:nvSpPr>
          <p:cNvPr id="27" name="Rounded Rectangular Callout 26"/>
          <p:cNvSpPr/>
          <p:nvPr/>
        </p:nvSpPr>
        <p:spPr>
          <a:xfrm>
            <a:off x="5483907" y="4702550"/>
            <a:ext cx="2618833" cy="1234382"/>
          </a:xfrm>
          <a:prstGeom prst="wedgeRoundRectCallout">
            <a:avLst>
              <a:gd name="adj1" fmla="val -10757"/>
              <a:gd name="adj2" fmla="val -81819"/>
              <a:gd name="adj3" fmla="val 16667"/>
            </a:avLst>
          </a:prstGeom>
          <a:solidFill>
            <a:srgbClr val="FFFBFA"/>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What do you use the Internet for, everyone?</a:t>
            </a:r>
          </a:p>
        </p:txBody>
      </p:sp>
      <p:pic>
        <p:nvPicPr>
          <p:cNvPr id="29" name="Whole Class"/>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Tree>
    <p:extLst>
      <p:ext uri="{BB962C8B-B14F-4D97-AF65-F5344CB8AC3E}">
        <p14:creationId xmlns:p14="http://schemas.microsoft.com/office/powerpoint/2010/main" val="296092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1000"/>
                                        <p:tgtEl>
                                          <p:spTgt spid="28"/>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p:stCondLst>
                              <p:cond delay="3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xit" presetSubtype="8" fill="hold" grpId="1" nodeType="clickEffect">
                                  <p:stCondLst>
                                    <p:cond delay="0"/>
                                  </p:stCondLst>
                                  <p:childTnLst>
                                    <p:animEffect transition="out" filter="wipe(left)">
                                      <p:cBhvr>
                                        <p:cTn id="23" dur="500"/>
                                        <p:tgtEl>
                                          <p:spTgt spid="28"/>
                                        </p:tgtEl>
                                      </p:cBhvr>
                                    </p:animEffect>
                                    <p:set>
                                      <p:cBhvr>
                                        <p:cTn id="24" dur="1" fill="hold">
                                          <p:stCondLst>
                                            <p:cond delay="499"/>
                                          </p:stCondLst>
                                        </p:cTn>
                                        <p:tgtEl>
                                          <p:spTgt spid="28"/>
                                        </p:tgtEl>
                                        <p:attrNameLst>
                                          <p:attrName>style.visibility</p:attrName>
                                        </p:attrNameLst>
                                      </p:cBhvr>
                                      <p:to>
                                        <p:strVal val="hidden"/>
                                      </p:to>
                                    </p:set>
                                  </p:childTnLst>
                                </p:cTn>
                              </p:par>
                              <p:par>
                                <p:cTn id="25" presetID="22" presetClass="exit" presetSubtype="8" fill="hold" nodeType="withEffect">
                                  <p:stCondLst>
                                    <p:cond delay="0"/>
                                  </p:stCondLst>
                                  <p:childTnLst>
                                    <p:animEffect transition="out" filter="wipe(left)">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par>
                                <p:cTn id="28" presetID="22" presetClass="exit" presetSubtype="8" fill="hold" nodeType="withEffect">
                                  <p:stCondLst>
                                    <p:cond delay="0"/>
                                  </p:stCondLst>
                                  <p:childTnLst>
                                    <p:animEffect transition="out" filter="wipe(left)">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par>
                                <p:cTn id="31" presetID="22" presetClass="exit" presetSubtype="8" fill="hold" nodeType="withEffect">
                                  <p:stCondLst>
                                    <p:cond delay="0"/>
                                  </p:stCondLst>
                                  <p:childTnLst>
                                    <p:animEffect transition="out" filter="wipe(left)">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childTnLst>
                          </p:cTn>
                        </p:par>
                        <p:par>
                          <p:cTn id="34" fill="hold">
                            <p:stCondLst>
                              <p:cond delay="500"/>
                            </p:stCondLst>
                            <p:childTnLst>
                              <p:par>
                                <p:cTn id="35" presetID="42" presetClass="path" presetSubtype="0" accel="50000" decel="50000" fill="hold" nodeType="afterEffect">
                                  <p:stCondLst>
                                    <p:cond delay="0"/>
                                  </p:stCondLst>
                                  <p:childTnLst>
                                    <p:animMotion origin="layout" path="M 2.77778E-6 -7.40741E-7 L 2.77778E-6 0.52292 " pathEditMode="relative" rAng="0" ptsTypes="AA">
                                      <p:cBhvr>
                                        <p:cTn id="36" dur="2000" fill="hold"/>
                                        <p:tgtEl>
                                          <p:spTgt spid="10"/>
                                        </p:tgtEl>
                                        <p:attrNameLst>
                                          <p:attrName>ppt_x</p:attrName>
                                          <p:attrName>ppt_y</p:attrName>
                                        </p:attrNameLst>
                                      </p:cBhvr>
                                      <p:rCtr x="0" y="26134"/>
                                    </p:animMotion>
                                  </p:childTnLst>
                                </p:cTn>
                              </p:par>
                              <p:par>
                                <p:cTn id="37" presetID="32" presetClass="emph" presetSubtype="0" repeatCount="indefinite" fill="hold" nodeType="withEffect">
                                  <p:stCondLst>
                                    <p:cond delay="0"/>
                                  </p:stCondLst>
                                  <p:childTnLst>
                                    <p:animRot by="120000">
                                      <p:cBhvr>
                                        <p:cTn id="38" dur="700" fill="hold">
                                          <p:stCondLst>
                                            <p:cond delay="0"/>
                                          </p:stCondLst>
                                        </p:cTn>
                                        <p:tgtEl>
                                          <p:spTgt spid="10"/>
                                        </p:tgtEl>
                                        <p:attrNameLst>
                                          <p:attrName>r</p:attrName>
                                        </p:attrNameLst>
                                      </p:cBhvr>
                                    </p:animRot>
                                    <p:animRot by="-240000">
                                      <p:cBhvr>
                                        <p:cTn id="39" dur="1400" fill="hold">
                                          <p:stCondLst>
                                            <p:cond delay="1400"/>
                                          </p:stCondLst>
                                        </p:cTn>
                                        <p:tgtEl>
                                          <p:spTgt spid="10"/>
                                        </p:tgtEl>
                                        <p:attrNameLst>
                                          <p:attrName>r</p:attrName>
                                        </p:attrNameLst>
                                      </p:cBhvr>
                                    </p:animRot>
                                    <p:animRot by="240000">
                                      <p:cBhvr>
                                        <p:cTn id="40" dur="1400" fill="hold">
                                          <p:stCondLst>
                                            <p:cond delay="2800"/>
                                          </p:stCondLst>
                                        </p:cTn>
                                        <p:tgtEl>
                                          <p:spTgt spid="10"/>
                                        </p:tgtEl>
                                        <p:attrNameLst>
                                          <p:attrName>r</p:attrName>
                                        </p:attrNameLst>
                                      </p:cBhvr>
                                    </p:animRot>
                                    <p:animRot by="-240000">
                                      <p:cBhvr>
                                        <p:cTn id="41" dur="1400" fill="hold">
                                          <p:stCondLst>
                                            <p:cond delay="4200"/>
                                          </p:stCondLst>
                                        </p:cTn>
                                        <p:tgtEl>
                                          <p:spTgt spid="10"/>
                                        </p:tgtEl>
                                        <p:attrNameLst>
                                          <p:attrName>r</p:attrName>
                                        </p:attrNameLst>
                                      </p:cBhvr>
                                    </p:animRot>
                                    <p:animRot by="120000">
                                      <p:cBhvr>
                                        <p:cTn id="42" dur="1400" fill="hold">
                                          <p:stCondLst>
                                            <p:cond delay="5600"/>
                                          </p:stCondLst>
                                        </p:cTn>
                                        <p:tgtEl>
                                          <p:spTgt spid="10"/>
                                        </p:tgtEl>
                                        <p:attrNameLst>
                                          <p:attrName>r</p:attrName>
                                        </p:attrNameLst>
                                      </p:cBhvr>
                                    </p:animRot>
                                  </p:childTnLst>
                                </p:cTn>
                              </p:par>
                              <p:par>
                                <p:cTn id="43" presetID="22" presetClass="entr" presetSubtype="1" fill="hold" grpId="0" nodeType="withEffect">
                                  <p:stCondLst>
                                    <p:cond delay="2000"/>
                                  </p:stCondLst>
                                  <p:childTnLst>
                                    <p:set>
                                      <p:cBhvr>
                                        <p:cTn id="44" dur="1" fill="hold">
                                          <p:stCondLst>
                                            <p:cond delay="0"/>
                                          </p:stCondLst>
                                        </p:cTn>
                                        <p:tgtEl>
                                          <p:spTgt spid="27"/>
                                        </p:tgtEl>
                                        <p:attrNameLst>
                                          <p:attrName>style.visibility</p:attrName>
                                        </p:attrNameLst>
                                      </p:cBhvr>
                                      <p:to>
                                        <p:strVal val="visible"/>
                                      </p:to>
                                    </p:set>
                                    <p:animEffect transition="in" filter="wipe(up)">
                                      <p:cBhvr>
                                        <p:cTn id="45" dur="1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56454" y="1196752"/>
            <a:ext cx="14388899" cy="5092709"/>
            <a:chOff x="0" y="1340767"/>
            <a:chExt cx="12889561" cy="4562041"/>
          </a:xfrm>
        </p:grpSpPr>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340768"/>
              <a:ext cx="6451619" cy="4562040"/>
            </a:xfrm>
            <a:prstGeom prst="rect">
              <a:avLst/>
            </a:prstGeom>
          </p:spPr>
        </p:pic>
        <p:pic>
          <p:nvPicPr>
            <p:cNvPr id="51" name="Picture 50"/>
            <p:cNvPicPr>
              <a:picLocks noChangeAspect="1"/>
            </p:cNvPicPr>
            <p:nvPr/>
          </p:nvPicPr>
          <p:blipFill rotWithShape="1">
            <a:blip r:embed="rId2" cstate="screen">
              <a:extLst>
                <a:ext uri="{28A0092B-C50C-407E-A947-70E740481C1C}">
                  <a14:useLocalDpi xmlns:a14="http://schemas.microsoft.com/office/drawing/2010/main"/>
                </a:ext>
              </a:extLst>
            </a:blip>
            <a:srcRect l="-1" r="185"/>
            <a:stretch/>
          </p:blipFill>
          <p:spPr>
            <a:xfrm flipH="1">
              <a:off x="6449882" y="1340767"/>
              <a:ext cx="6439679" cy="4562040"/>
            </a:xfrm>
            <a:prstGeom prst="rect">
              <a:avLst/>
            </a:prstGeom>
          </p:spPr>
        </p:pic>
      </p:gr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56576" y="3122522"/>
            <a:ext cx="2658742" cy="3069427"/>
          </a:xfrm>
          <a:prstGeom prst="rect">
            <a:avLst/>
          </a:prstGeom>
        </p:spPr>
      </p:pic>
      <p:sp>
        <p:nvSpPr>
          <p:cNvPr id="2" name="Title 1"/>
          <p:cNvSpPr>
            <a:spLocks noGrp="1"/>
          </p:cNvSpPr>
          <p:nvPr>
            <p:ph type="title"/>
          </p:nvPr>
        </p:nvSpPr>
        <p:spPr>
          <a:xfrm>
            <a:off x="457198" y="478895"/>
            <a:ext cx="8220075" cy="933881"/>
          </a:xfrm>
        </p:spPr>
        <p:txBody>
          <a:bodyPr/>
          <a:lstStyle/>
          <a:p>
            <a:r>
              <a:rPr lang="en-GB" dirty="0"/>
              <a:t>Meet Webster</a:t>
            </a:r>
            <a:endParaRPr lang="en-GB" dirty="0">
              <a:latin typeface="Twinkl" pitchFamily="2" charset="0"/>
            </a:endParaRPr>
          </a:p>
        </p:txBody>
      </p:sp>
      <p:sp>
        <p:nvSpPr>
          <p:cNvPr id="16" name="Rounded Rectangular Callout 15"/>
          <p:cNvSpPr/>
          <p:nvPr/>
        </p:nvSpPr>
        <p:spPr>
          <a:xfrm>
            <a:off x="683568" y="1563078"/>
            <a:ext cx="1872208" cy="1226360"/>
          </a:xfrm>
          <a:prstGeom prst="wedgeRoundRectCallout">
            <a:avLst>
              <a:gd name="adj1" fmla="val 49513"/>
              <a:gd name="adj2" fmla="val 70560"/>
              <a:gd name="adj3" fmla="val 16667"/>
            </a:avLst>
          </a:prstGeom>
          <a:solidFill>
            <a:srgbClr val="FFFBFA"/>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dirty="0">
                <a:solidFill>
                  <a:schemeClr val="tx1"/>
                </a:solidFill>
              </a:rPr>
              <a:t>My dad lets me play games on his phone.</a:t>
            </a:r>
          </a:p>
        </p:txBody>
      </p:sp>
      <p:sp>
        <p:nvSpPr>
          <p:cNvPr id="30" name="Rounded Rectangular Callout 29"/>
          <p:cNvSpPr/>
          <p:nvPr/>
        </p:nvSpPr>
        <p:spPr>
          <a:xfrm>
            <a:off x="2689558" y="1420533"/>
            <a:ext cx="1594410" cy="1226360"/>
          </a:xfrm>
          <a:prstGeom prst="wedgeRoundRectCallout">
            <a:avLst>
              <a:gd name="adj1" fmla="val 19450"/>
              <a:gd name="adj2" fmla="val 77550"/>
              <a:gd name="adj3" fmla="val 16667"/>
            </a:avLst>
          </a:prstGeom>
          <a:solidFill>
            <a:srgbClr val="FFFBFA"/>
          </a:solid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dirty="0">
                <a:solidFill>
                  <a:schemeClr val="tx1"/>
                </a:solidFill>
              </a:rPr>
              <a:t>I watch funny videos on my tablet.</a:t>
            </a:r>
          </a:p>
        </p:txBody>
      </p:sp>
      <p:sp>
        <p:nvSpPr>
          <p:cNvPr id="31" name="Rounded Rectangular Callout 30"/>
          <p:cNvSpPr/>
          <p:nvPr/>
        </p:nvSpPr>
        <p:spPr>
          <a:xfrm>
            <a:off x="4417751" y="1406600"/>
            <a:ext cx="1810434" cy="1226360"/>
          </a:xfrm>
          <a:prstGeom prst="wedgeRoundRectCallout">
            <a:avLst>
              <a:gd name="adj1" fmla="val -17828"/>
              <a:gd name="adj2" fmla="val 72890"/>
              <a:gd name="adj3" fmla="val 16667"/>
            </a:avLst>
          </a:prstGeom>
          <a:solidFill>
            <a:srgbClr val="FFFBFA"/>
          </a:solidFill>
          <a:ln w="28575">
            <a:solidFill>
              <a:srgbClr val="00A7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dirty="0">
                <a:solidFill>
                  <a:schemeClr val="tx1"/>
                </a:solidFill>
              </a:rPr>
              <a:t>I use the Internet to help me with my homework.</a:t>
            </a:r>
          </a:p>
        </p:txBody>
      </p:sp>
      <p:sp>
        <p:nvSpPr>
          <p:cNvPr id="32" name="Rounded Rectangular Callout 31"/>
          <p:cNvSpPr/>
          <p:nvPr/>
        </p:nvSpPr>
        <p:spPr>
          <a:xfrm>
            <a:off x="6300192" y="1472305"/>
            <a:ext cx="2211619" cy="1524647"/>
          </a:xfrm>
          <a:prstGeom prst="wedgeRoundRectCallout">
            <a:avLst>
              <a:gd name="adj1" fmla="val -41509"/>
              <a:gd name="adj2" fmla="val 66677"/>
              <a:gd name="adj3" fmla="val 16667"/>
            </a:avLst>
          </a:prstGeom>
          <a:solidFill>
            <a:srgbClr val="FFFBFA"/>
          </a:solidFill>
          <a:ln w="28575">
            <a:solidFill>
              <a:srgbClr val="E5007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dirty="0">
                <a:solidFill>
                  <a:schemeClr val="tx1"/>
                </a:solidFill>
              </a:rPr>
              <a:t>I chat with my nan on the computer and send her emails. She lives in Spain.</a:t>
            </a:r>
          </a:p>
        </p:txBody>
      </p:sp>
      <p:sp>
        <p:nvSpPr>
          <p:cNvPr id="37" name="Rounded Rectangular Callout 36"/>
          <p:cNvSpPr/>
          <p:nvPr/>
        </p:nvSpPr>
        <p:spPr>
          <a:xfrm>
            <a:off x="4197350" y="1420533"/>
            <a:ext cx="2414900" cy="1368905"/>
          </a:xfrm>
          <a:prstGeom prst="wedgeRoundRectCallout">
            <a:avLst>
              <a:gd name="adj1" fmla="val -15262"/>
              <a:gd name="adj2" fmla="val 67722"/>
              <a:gd name="adj3" fmla="val 16667"/>
            </a:avLst>
          </a:prstGeom>
          <a:solidFill>
            <a:srgbClr val="FFFBFA"/>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dirty="0">
                <a:solidFill>
                  <a:schemeClr val="tx1"/>
                </a:solidFill>
              </a:rPr>
              <a:t>I help my mum order the shopping on our tablet.</a:t>
            </a:r>
          </a:p>
        </p:txBody>
      </p:sp>
      <p:sp>
        <p:nvSpPr>
          <p:cNvPr id="38" name="Rounded Rectangular Callout 37"/>
          <p:cNvSpPr/>
          <p:nvPr/>
        </p:nvSpPr>
        <p:spPr>
          <a:xfrm>
            <a:off x="1737326" y="1420533"/>
            <a:ext cx="2337220" cy="1368905"/>
          </a:xfrm>
          <a:prstGeom prst="wedgeRoundRectCallout">
            <a:avLst>
              <a:gd name="adj1" fmla="val 27931"/>
              <a:gd name="adj2" fmla="val 65942"/>
              <a:gd name="adj3" fmla="val 16667"/>
            </a:avLst>
          </a:prstGeom>
          <a:solidFill>
            <a:srgbClr val="FFFBFA"/>
          </a:solid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dirty="0">
                <a:solidFill>
                  <a:schemeClr val="tx1"/>
                </a:solidFill>
              </a:rPr>
              <a:t>I play games on my console, with other children, online.</a:t>
            </a:r>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35195" y="2996952"/>
            <a:ext cx="3816424" cy="3258806"/>
          </a:xfrm>
          <a:prstGeom prst="rect">
            <a:avLst/>
          </a:prstGeom>
        </p:spPr>
      </p:pic>
      <p:pic>
        <p:nvPicPr>
          <p:cNvPr id="43" name="Picture 42"/>
          <p:cNvPicPr>
            <a:picLocks noChangeAspect="1"/>
          </p:cNvPicPr>
          <p:nvPr/>
        </p:nvPicPr>
        <p:blipFill rotWithShape="1">
          <a:blip r:embed="rId5"/>
          <a:srcRect l="91484" r="6092"/>
          <a:stretch/>
        </p:blipFill>
        <p:spPr>
          <a:xfrm>
            <a:off x="8604449" y="-6350"/>
            <a:ext cx="590884" cy="6857999"/>
          </a:xfrm>
          <a:prstGeom prst="rect">
            <a:avLst/>
          </a:prstGeom>
        </p:spPr>
      </p:pic>
      <p:pic>
        <p:nvPicPr>
          <p:cNvPr id="44" name="Picture 43"/>
          <p:cNvPicPr>
            <a:picLocks noChangeAspect="1"/>
          </p:cNvPicPr>
          <p:nvPr/>
        </p:nvPicPr>
        <p:blipFill rotWithShape="1">
          <a:blip r:embed="rId6"/>
          <a:srcRect l="55787" r="41553"/>
          <a:stretch/>
        </p:blipFill>
        <p:spPr>
          <a:xfrm>
            <a:off x="-108521" y="4558"/>
            <a:ext cx="648073" cy="6853441"/>
          </a:xfrm>
          <a:prstGeom prst="rect">
            <a:avLst/>
          </a:prstGeom>
        </p:spPr>
      </p:pic>
      <p:pic>
        <p:nvPicPr>
          <p:cNvPr id="46" name="Picture 45"/>
          <p:cNvPicPr>
            <a:picLocks noChangeAspect="1"/>
          </p:cNvPicPr>
          <p:nvPr/>
        </p:nvPicPr>
        <p:blipFill rotWithShape="1">
          <a:blip r:embed="rId5"/>
          <a:srcRect l="55756" r="6088" b="93049"/>
          <a:stretch/>
        </p:blipFill>
        <p:spPr>
          <a:xfrm>
            <a:off x="-108519" y="1"/>
            <a:ext cx="9303852" cy="476672"/>
          </a:xfrm>
          <a:prstGeom prst="rect">
            <a:avLst/>
          </a:prstGeom>
        </p:spPr>
      </p:pic>
      <p:pic>
        <p:nvPicPr>
          <p:cNvPr id="50" name="Picture 49"/>
          <p:cNvPicPr>
            <a:picLocks noChangeAspect="1"/>
          </p:cNvPicPr>
          <p:nvPr/>
        </p:nvPicPr>
        <p:blipFill rotWithShape="1">
          <a:blip r:embed="rId5"/>
          <a:srcRect l="55756" t="93061" r="6088" b="-411"/>
          <a:stretch/>
        </p:blipFill>
        <p:spPr>
          <a:xfrm>
            <a:off x="-108519" y="6381328"/>
            <a:ext cx="9303852" cy="504055"/>
          </a:xfrm>
          <a:prstGeom prst="rect">
            <a:avLst/>
          </a:prstGeom>
        </p:spPr>
      </p:pic>
      <p:pic>
        <p:nvPicPr>
          <p:cNvPr id="29" name="Picture 2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75685" y="5167940"/>
            <a:ext cx="1486059" cy="1122073"/>
          </a:xfrm>
          <a:prstGeom prst="rect">
            <a:avLst/>
          </a:prstGeom>
        </p:spPr>
      </p:pic>
      <p:pic>
        <p:nvPicPr>
          <p:cNvPr id="42" name="Whole Class"/>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Tree>
    <p:extLst>
      <p:ext uri="{BB962C8B-B14F-4D97-AF65-F5344CB8AC3E}">
        <p14:creationId xmlns:p14="http://schemas.microsoft.com/office/powerpoint/2010/main" val="425376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2.77778E-7 4.81481E-6 L 0.64566 4.81481E-6 " pathEditMode="relative" rAng="0" ptsTypes="AA">
                                      <p:cBhvr>
                                        <p:cTn id="6" dur="3250" fill="hold"/>
                                        <p:tgtEl>
                                          <p:spTgt spid="29"/>
                                        </p:tgtEl>
                                        <p:attrNameLst>
                                          <p:attrName>ppt_x</p:attrName>
                                          <p:attrName>ppt_y</p:attrName>
                                        </p:attrNameLst>
                                      </p:cBhvr>
                                      <p:rCtr x="32274" y="0"/>
                                    </p:animMotion>
                                  </p:childTnLst>
                                </p:cTn>
                              </p:par>
                              <p:par>
                                <p:cTn id="7" presetID="32" presetClass="emph" presetSubtype="0" repeatCount="4000" fill="hold" nodeType="withEffect">
                                  <p:stCondLst>
                                    <p:cond delay="0"/>
                                  </p:stCondLst>
                                  <p:childTnLst>
                                    <p:animRot by="120000">
                                      <p:cBhvr>
                                        <p:cTn id="8" dur="100" fill="hold">
                                          <p:stCondLst>
                                            <p:cond delay="0"/>
                                          </p:stCondLst>
                                        </p:cTn>
                                        <p:tgtEl>
                                          <p:spTgt spid="29"/>
                                        </p:tgtEl>
                                        <p:attrNameLst>
                                          <p:attrName>r</p:attrName>
                                        </p:attrNameLst>
                                      </p:cBhvr>
                                    </p:animRot>
                                    <p:animRot by="-240000">
                                      <p:cBhvr>
                                        <p:cTn id="9" dur="200" fill="hold">
                                          <p:stCondLst>
                                            <p:cond delay="200"/>
                                          </p:stCondLst>
                                        </p:cTn>
                                        <p:tgtEl>
                                          <p:spTgt spid="29"/>
                                        </p:tgtEl>
                                        <p:attrNameLst>
                                          <p:attrName>r</p:attrName>
                                        </p:attrNameLst>
                                      </p:cBhvr>
                                    </p:animRot>
                                    <p:animRot by="240000">
                                      <p:cBhvr>
                                        <p:cTn id="10" dur="200" fill="hold">
                                          <p:stCondLst>
                                            <p:cond delay="400"/>
                                          </p:stCondLst>
                                        </p:cTn>
                                        <p:tgtEl>
                                          <p:spTgt spid="29"/>
                                        </p:tgtEl>
                                        <p:attrNameLst>
                                          <p:attrName>r</p:attrName>
                                        </p:attrNameLst>
                                      </p:cBhvr>
                                    </p:animRot>
                                    <p:animRot by="-240000">
                                      <p:cBhvr>
                                        <p:cTn id="11" dur="200" fill="hold">
                                          <p:stCondLst>
                                            <p:cond delay="600"/>
                                          </p:stCondLst>
                                        </p:cTn>
                                        <p:tgtEl>
                                          <p:spTgt spid="29"/>
                                        </p:tgtEl>
                                        <p:attrNameLst>
                                          <p:attrName>r</p:attrName>
                                        </p:attrNameLst>
                                      </p:cBhvr>
                                    </p:animRot>
                                    <p:animRot by="120000">
                                      <p:cBhvr>
                                        <p:cTn id="12" dur="200" fill="hold">
                                          <p:stCondLst>
                                            <p:cond delay="800"/>
                                          </p:stCondLst>
                                        </p:cTn>
                                        <p:tgtEl>
                                          <p:spTgt spid="29"/>
                                        </p:tgtEl>
                                        <p:attrNameLst>
                                          <p:attrName>r</p:attrName>
                                        </p:attrNameLst>
                                      </p:cBhvr>
                                    </p:animRot>
                                  </p:childTnLst>
                                </p:cTn>
                              </p:par>
                              <p:par>
                                <p:cTn id="13" presetID="10" presetClass="entr" presetSubtype="0" fill="hold" grpId="0" nodeType="withEffect">
                                  <p:stCondLst>
                                    <p:cond delay="375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6"/>
                                        </p:tgtEl>
                                      </p:cBhvr>
                                    </p:animEffect>
                                    <p:set>
                                      <p:cBhvr>
                                        <p:cTn id="35" dur="1" fill="hold">
                                          <p:stCondLst>
                                            <p:cond delay="499"/>
                                          </p:stCondLst>
                                        </p:cTn>
                                        <p:tgtEl>
                                          <p:spTgt spid="16"/>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30"/>
                                        </p:tgtEl>
                                      </p:cBhvr>
                                    </p:animEffect>
                                    <p:set>
                                      <p:cBhvr>
                                        <p:cTn id="38" dur="1" fill="hold">
                                          <p:stCondLst>
                                            <p:cond delay="499"/>
                                          </p:stCondLst>
                                        </p:cTn>
                                        <p:tgtEl>
                                          <p:spTgt spid="30"/>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31"/>
                                        </p:tgtEl>
                                      </p:cBhvr>
                                    </p:animEffect>
                                    <p:set>
                                      <p:cBhvr>
                                        <p:cTn id="41" dur="1" fill="hold">
                                          <p:stCondLst>
                                            <p:cond delay="499"/>
                                          </p:stCondLst>
                                        </p:cTn>
                                        <p:tgtEl>
                                          <p:spTgt spid="31"/>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32"/>
                                        </p:tgtEl>
                                      </p:cBhvr>
                                    </p:animEffect>
                                    <p:set>
                                      <p:cBhvr>
                                        <p:cTn id="44" dur="1" fill="hold">
                                          <p:stCondLst>
                                            <p:cond delay="499"/>
                                          </p:stCondLst>
                                        </p:cTn>
                                        <p:tgtEl>
                                          <p:spTgt spid="32"/>
                                        </p:tgtEl>
                                        <p:attrNameLst>
                                          <p:attrName>style.visibility</p:attrName>
                                        </p:attrNameLst>
                                      </p:cBhvr>
                                      <p:to>
                                        <p:strVal val="hidden"/>
                                      </p:to>
                                    </p:set>
                                  </p:childTnLst>
                                </p:cTn>
                              </p:par>
                            </p:childTnLst>
                          </p:cTn>
                        </p:par>
                        <p:par>
                          <p:cTn id="45" fill="hold">
                            <p:stCondLst>
                              <p:cond delay="500"/>
                            </p:stCondLst>
                            <p:childTnLst>
                              <p:par>
                                <p:cTn id="46" presetID="35" presetClass="path" presetSubtype="0" accel="50000" decel="50000" fill="hold" nodeType="afterEffect">
                                  <p:stCondLst>
                                    <p:cond delay="0"/>
                                  </p:stCondLst>
                                  <p:childTnLst>
                                    <p:animMotion origin="layout" path="M 5E-6 2.96296E-6 L -0.74323 2.96296E-6 " pathEditMode="relative" rAng="0" ptsTypes="AA">
                                      <p:cBhvr>
                                        <p:cTn id="47" dur="3750" fill="hold"/>
                                        <p:tgtEl>
                                          <p:spTgt spid="4"/>
                                        </p:tgtEl>
                                        <p:attrNameLst>
                                          <p:attrName>ppt_x</p:attrName>
                                          <p:attrName>ppt_y</p:attrName>
                                        </p:attrNameLst>
                                      </p:cBhvr>
                                      <p:rCtr x="-37170" y="0"/>
                                    </p:animMotion>
                                  </p:childTnLst>
                                </p:cTn>
                              </p:par>
                              <p:par>
                                <p:cTn id="48" presetID="35" presetClass="path" presetSubtype="0" accel="50000" decel="50000" fill="hold" nodeType="withEffect">
                                  <p:stCondLst>
                                    <p:cond delay="0"/>
                                  </p:stCondLst>
                                  <p:childTnLst>
                                    <p:animMotion origin="layout" path="M 4.44444E-6 -3.33333E-6 L -0.54671 -3.33333E-6 " pathEditMode="relative" rAng="0" ptsTypes="AA">
                                      <p:cBhvr>
                                        <p:cTn id="49" dur="3750" fill="hold"/>
                                        <p:tgtEl>
                                          <p:spTgt spid="13"/>
                                        </p:tgtEl>
                                        <p:attrNameLst>
                                          <p:attrName>ppt_x</p:attrName>
                                          <p:attrName>ppt_y</p:attrName>
                                        </p:attrNameLst>
                                      </p:cBhvr>
                                      <p:rCtr x="-27344" y="0"/>
                                    </p:animMotion>
                                  </p:childTnLst>
                                </p:cTn>
                              </p:par>
                              <p:par>
                                <p:cTn id="50" presetID="32" presetClass="emph" presetSubtype="0" repeatCount="5000" fill="hold" nodeType="withEffect">
                                  <p:stCondLst>
                                    <p:cond delay="0"/>
                                  </p:stCondLst>
                                  <p:childTnLst>
                                    <p:animRot by="120000">
                                      <p:cBhvr>
                                        <p:cTn id="51" dur="100" fill="hold">
                                          <p:stCondLst>
                                            <p:cond delay="0"/>
                                          </p:stCondLst>
                                        </p:cTn>
                                        <p:tgtEl>
                                          <p:spTgt spid="29"/>
                                        </p:tgtEl>
                                        <p:attrNameLst>
                                          <p:attrName>r</p:attrName>
                                        </p:attrNameLst>
                                      </p:cBhvr>
                                    </p:animRot>
                                    <p:animRot by="-240000">
                                      <p:cBhvr>
                                        <p:cTn id="52" dur="200" fill="hold">
                                          <p:stCondLst>
                                            <p:cond delay="200"/>
                                          </p:stCondLst>
                                        </p:cTn>
                                        <p:tgtEl>
                                          <p:spTgt spid="29"/>
                                        </p:tgtEl>
                                        <p:attrNameLst>
                                          <p:attrName>r</p:attrName>
                                        </p:attrNameLst>
                                      </p:cBhvr>
                                    </p:animRot>
                                    <p:animRot by="240000">
                                      <p:cBhvr>
                                        <p:cTn id="53" dur="200" fill="hold">
                                          <p:stCondLst>
                                            <p:cond delay="400"/>
                                          </p:stCondLst>
                                        </p:cTn>
                                        <p:tgtEl>
                                          <p:spTgt spid="29"/>
                                        </p:tgtEl>
                                        <p:attrNameLst>
                                          <p:attrName>r</p:attrName>
                                        </p:attrNameLst>
                                      </p:cBhvr>
                                    </p:animRot>
                                    <p:animRot by="-240000">
                                      <p:cBhvr>
                                        <p:cTn id="54" dur="200" fill="hold">
                                          <p:stCondLst>
                                            <p:cond delay="600"/>
                                          </p:stCondLst>
                                        </p:cTn>
                                        <p:tgtEl>
                                          <p:spTgt spid="29"/>
                                        </p:tgtEl>
                                        <p:attrNameLst>
                                          <p:attrName>r</p:attrName>
                                        </p:attrNameLst>
                                      </p:cBhvr>
                                    </p:animRot>
                                    <p:animRot by="120000">
                                      <p:cBhvr>
                                        <p:cTn id="55" dur="200" fill="hold">
                                          <p:stCondLst>
                                            <p:cond delay="800"/>
                                          </p:stCondLst>
                                        </p:cTn>
                                        <p:tgtEl>
                                          <p:spTgt spid="29"/>
                                        </p:tgtEl>
                                        <p:attrNameLst>
                                          <p:attrName>r</p:attrName>
                                        </p:attrNameLst>
                                      </p:cBhvr>
                                    </p:animRot>
                                  </p:childTnLst>
                                </p:cTn>
                              </p:par>
                              <p:par>
                                <p:cTn id="56" presetID="35" presetClass="path" presetSubtype="0" accel="50000" decel="50000" fill="hold" nodeType="withEffect">
                                  <p:stCondLst>
                                    <p:cond delay="0"/>
                                  </p:stCondLst>
                                  <p:childTnLst>
                                    <p:animMotion origin="layout" path="M 3.61111E-6 4.81481E-6 L -0.71545 -0.00439 " pathEditMode="relative" rAng="0" ptsTypes="AA">
                                      <p:cBhvr>
                                        <p:cTn id="57" dur="3750" fill="hold"/>
                                        <p:tgtEl>
                                          <p:spTgt spid="7"/>
                                        </p:tgtEl>
                                        <p:attrNameLst>
                                          <p:attrName>ppt_x</p:attrName>
                                          <p:attrName>ppt_y</p:attrName>
                                        </p:attrNameLst>
                                      </p:cBhvr>
                                      <p:rCtr x="-35781" y="0"/>
                                    </p:animMotion>
                                  </p:childTnLst>
                                </p:cTn>
                              </p:par>
                              <p:par>
                                <p:cTn id="58" presetID="10" presetClass="entr" presetSubtype="0" fill="hold" grpId="0" nodeType="withEffect">
                                  <p:stCondLst>
                                    <p:cond delay="400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1000"/>
                                        <p:tgtEl>
                                          <p:spTgt spid="3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30" grpId="0" animBg="1"/>
      <p:bldP spid="30" grpId="1" animBg="1"/>
      <p:bldP spid="31" grpId="0" animBg="1"/>
      <p:bldP spid="31" grpId="1" animBg="1"/>
      <p:bldP spid="32" grpId="0" animBg="1"/>
      <p:bldP spid="32" grpId="1" animBg="1"/>
      <p:bldP spid="37"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Exploring</a:t>
            </a:r>
          </a:p>
        </p:txBody>
      </p:sp>
    </p:spTree>
    <p:extLst>
      <p:ext uri="{BB962C8B-B14F-4D97-AF65-F5344CB8AC3E}">
        <p14:creationId xmlns:p14="http://schemas.microsoft.com/office/powerpoint/2010/main" val="716910308"/>
      </p:ext>
    </p:extLst>
  </p:cSld>
  <p:clrMapOvr>
    <a:masterClrMapping/>
  </p:clrMapOvr>
</p:sld>
</file>

<file path=ppt/theme/theme1.xml><?xml version="1.0" encoding="utf-8"?>
<a:theme xmlns:a="http://schemas.openxmlformats.org/drawingml/2006/main" name="Office Theme">
  <a:themeElements>
    <a:clrScheme name="Custom 2">
      <a:dk1>
        <a:srgbClr val="1C1C1C"/>
      </a:dk1>
      <a:lt1>
        <a:sysClr val="window" lastClr="FFFFFF"/>
      </a:lt1>
      <a:dk2>
        <a:srgbClr val="4A4A4A"/>
      </a:dk2>
      <a:lt2>
        <a:srgbClr val="F4F2F2"/>
      </a:lt2>
      <a:accent1>
        <a:srgbClr val="00A7E7"/>
      </a:accent1>
      <a:accent2>
        <a:srgbClr val="F0821A"/>
      </a:accent2>
      <a:accent3>
        <a:srgbClr val="8C368C"/>
      </a:accent3>
      <a:accent4>
        <a:srgbClr val="009640"/>
      </a:accent4>
      <a:accent5>
        <a:srgbClr val="31B7BC"/>
      </a:accent5>
      <a:accent6>
        <a:srgbClr val="F9B000"/>
      </a:accent6>
      <a:hlink>
        <a:srgbClr val="00B0F0"/>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esson Presentation Template V4" id="{BB369500-6563-4633-A901-37D26BFB8F16}" vid="{5732CB1A-E63C-40B1-8651-804584F584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1315</TotalTime>
  <Words>830</Words>
  <Application>Microsoft Office PowerPoint</Application>
  <PresentationFormat>On-screen Show (4:3)</PresentationFormat>
  <Paragraphs>71</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Tuffy-TTF</vt:lpstr>
      <vt:lpstr>Twinkl SemiBold</vt:lpstr>
      <vt:lpstr>Twinkl</vt:lpstr>
      <vt:lpstr>Office Theme</vt:lpstr>
      <vt:lpstr>PowerPoint Presentation</vt:lpstr>
      <vt:lpstr>PowerPoint Presentation</vt:lpstr>
      <vt:lpstr>The Big Questions</vt:lpstr>
      <vt:lpstr>The Big Questions</vt:lpstr>
      <vt:lpstr>Reconnecting</vt:lpstr>
      <vt:lpstr>Meet Webster</vt:lpstr>
      <vt:lpstr>Meet Webster</vt:lpstr>
      <vt:lpstr>Meet Webster</vt:lpstr>
      <vt:lpstr>Exploring</vt:lpstr>
      <vt:lpstr>Webster’s Rules</vt:lpstr>
      <vt:lpstr>Webster’s Rules</vt:lpstr>
      <vt:lpstr>Webster’s Rules</vt:lpstr>
      <vt:lpstr>Webster’s Rules</vt:lpstr>
      <vt:lpstr>Webster’s Rules</vt:lpstr>
      <vt:lpstr>Webster’s Rules</vt:lpstr>
      <vt:lpstr>Webster’s Rules</vt:lpstr>
      <vt:lpstr>Webster’s Rules</vt:lpstr>
      <vt:lpstr>Webster’s Rules</vt:lpstr>
      <vt:lpstr>Webster’s Rules</vt:lpstr>
      <vt:lpstr>Webster’s Rules</vt:lpstr>
      <vt:lpstr>The Big Questions</vt:lpstr>
      <vt:lpstr>The Big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PSHE and Citizenship</dc:title>
  <dc:creator>Joseph Hayward</dc:creator>
  <cp:lastModifiedBy>Kayleigh Johnston</cp:lastModifiedBy>
  <cp:revision>150</cp:revision>
  <dcterms:created xsi:type="dcterms:W3CDTF">2019-04-19T14:42:27Z</dcterms:created>
  <dcterms:modified xsi:type="dcterms:W3CDTF">2020-03-30T17:25:52Z</dcterms:modified>
</cp:coreProperties>
</file>